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0" r:id="rId2"/>
    <p:sldId id="256" r:id="rId3"/>
    <p:sldId id="258" r:id="rId4"/>
    <p:sldId id="257" r:id="rId5"/>
    <p:sldId id="271" r:id="rId6"/>
    <p:sldId id="266" r:id="rId7"/>
    <p:sldId id="259" r:id="rId8"/>
    <p:sldId id="263" r:id="rId9"/>
    <p:sldId id="261" r:id="rId10"/>
    <p:sldId id="260" r:id="rId11"/>
    <p:sldId id="262" r:id="rId12"/>
    <p:sldId id="265" r:id="rId13"/>
    <p:sldId id="264" r:id="rId14"/>
    <p:sldId id="272" r:id="rId15"/>
    <p:sldId id="267" r:id="rId16"/>
    <p:sldId id="268" r:id="rId17"/>
    <p:sldId id="274" r:id="rId18"/>
    <p:sldId id="273" r:id="rId19"/>
    <p:sldId id="275" r:id="rId20"/>
    <p:sldId id="276" r:id="rId21"/>
    <p:sldId id="269"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839CF"/>
    <a:srgbClr val="FFE478"/>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74906" autoAdjust="0"/>
  </p:normalViewPr>
  <p:slideViewPr>
    <p:cSldViewPr snapToGrid="0">
      <p:cViewPr varScale="1">
        <p:scale>
          <a:sx n="64" d="100"/>
          <a:sy n="64" d="100"/>
        </p:scale>
        <p:origin x="93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ru-RU"/>
              <a:t>Матрица стейкхолдеров</a:t>
            </a:r>
            <a:endParaRPr lang="en-US"/>
          </a:p>
        </c:rich>
      </c:tx>
      <c:layout>
        <c:manualLayout>
          <c:xMode val="edge"/>
          <c:yMode val="edge"/>
          <c:x val="0.33293385153078547"/>
          <c:y val="3.844987739513870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ru-RU"/>
        </a:p>
      </c:txPr>
    </c:title>
    <c:autoTitleDeleted val="0"/>
    <c:plotArea>
      <c:layout/>
      <c:bubbleChart>
        <c:varyColors val="0"/>
        <c:ser>
          <c:idx val="0"/>
          <c:order val="0"/>
          <c:spPr>
            <a:solidFill>
              <a:srgbClr val="FFE478"/>
            </a:solidFill>
            <a:ln>
              <a:noFill/>
            </a:ln>
            <a:effectLst/>
          </c:spPr>
          <c:invertIfNegative val="0"/>
          <c:dLbls>
            <c:dLbl>
              <c:idx val="0"/>
              <c:layout>
                <c:manualLayout>
                  <c:x val="-9.5250933225459133E-2"/>
                  <c:y val="3.3571991874068778E-2"/>
                </c:manualLayout>
              </c:layout>
              <c:tx>
                <c:rich>
                  <a:bodyPr/>
                  <a:lstStyle/>
                  <a:p>
                    <a:fld id="{75AC4B08-619C-41A2-9FD7-17F310BEF667}" type="CELLRANGE">
                      <a:rPr lang="ru-RU"/>
                      <a:pPr/>
                      <a:t>[ДИАПАЗОН ЯЧЕЕК]</a:t>
                    </a:fld>
                    <a:endParaRPr lang="ru-RU"/>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8FBC-4769-B9B9-4269FECB992A}"/>
                </c:ext>
              </c:extLst>
            </c:dLbl>
            <c:dLbl>
              <c:idx val="1"/>
              <c:layout>
                <c:manualLayout>
                  <c:x val="-0.11744647504252943"/>
                  <c:y val="6.0540061738533022E-4"/>
                </c:manualLayout>
              </c:layout>
              <c:tx>
                <c:rich>
                  <a:bodyPr/>
                  <a:lstStyle/>
                  <a:p>
                    <a:fld id="{1D47D9F9-3D2E-4131-B8B7-477CDF196752}" type="CELLRANGE">
                      <a:rPr lang="en-US"/>
                      <a:pPr/>
                      <a:t>[ДИАПАЗОН ЯЧЕЕК]</a:t>
                    </a:fld>
                    <a:endParaRPr lang="ru-RU"/>
                  </a:p>
                </c:rich>
              </c:tx>
              <c:dLblPos val="r"/>
              <c:showLegendKey val="0"/>
              <c:showVal val="0"/>
              <c:showCatName val="0"/>
              <c:showSerName val="0"/>
              <c:showPercent val="0"/>
              <c:showBubbleSize val="0"/>
              <c:extLst>
                <c:ext xmlns:c15="http://schemas.microsoft.com/office/drawing/2012/chart" uri="{CE6537A1-D6FC-4f65-9D91-7224C49458BB}">
                  <c15:layout>
                    <c:manualLayout>
                      <c:w val="0.10105105228131601"/>
                      <c:h val="0.13694581804835754"/>
                    </c:manualLayout>
                  </c15:layout>
                  <c15:dlblFieldTable/>
                  <c15:showDataLabelsRange val="1"/>
                </c:ext>
                <c:ext xmlns:c16="http://schemas.microsoft.com/office/drawing/2014/chart" uri="{C3380CC4-5D6E-409C-BE32-E72D297353CC}">
                  <c16:uniqueId val="{00000001-8FBC-4769-B9B9-4269FECB992A}"/>
                </c:ext>
              </c:extLst>
            </c:dLbl>
            <c:dLbl>
              <c:idx val="2"/>
              <c:tx>
                <c:rich>
                  <a:bodyPr/>
                  <a:lstStyle/>
                  <a:p>
                    <a:fld id="{AFB6FAC1-198C-40D7-BA59-2EBAF14F8030}" type="CELLRANGE">
                      <a:rPr lang="ru-RU"/>
                      <a:pPr/>
                      <a:t>[ДИАПАЗОН ЯЧЕЕК]</a:t>
                    </a:fld>
                    <a:endParaRPr lang="ru-RU"/>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8FBC-4769-B9B9-4269FECB992A}"/>
                </c:ext>
              </c:extLst>
            </c:dLbl>
            <c:dLbl>
              <c:idx val="3"/>
              <c:tx>
                <c:rich>
                  <a:bodyPr/>
                  <a:lstStyle/>
                  <a:p>
                    <a:fld id="{C1B3642C-BD50-4956-85BA-A98E252A1EF1}" type="CELLRANGE">
                      <a:rPr lang="ru-RU"/>
                      <a:pPr/>
                      <a:t>[ДИАПАЗОН ЯЧЕЕК]</a:t>
                    </a:fld>
                    <a:endParaRPr lang="ru-RU"/>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BC-4769-B9B9-4269FECB992A}"/>
                </c:ext>
              </c:extLst>
            </c:dLbl>
            <c:dLbl>
              <c:idx val="4"/>
              <c:tx>
                <c:rich>
                  <a:bodyPr/>
                  <a:lstStyle/>
                  <a:p>
                    <a:fld id="{BDBBD746-2041-4F26-BEC8-853637B04FCE}" type="CELLRANGE">
                      <a:rPr lang="ru-RU"/>
                      <a:pPr/>
                      <a:t>[ДИАПАЗОН ЯЧЕЕК]</a:t>
                    </a:fld>
                    <a:endParaRPr lang="ru-RU"/>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8FBC-4769-B9B9-4269FECB992A}"/>
                </c:ext>
              </c:extLst>
            </c:dLbl>
            <c:dLbl>
              <c:idx val="5"/>
              <c:layout>
                <c:manualLayout>
                  <c:x val="-0.11588713912177748"/>
                  <c:y val="-2.6466364138977294E-2"/>
                </c:manualLayout>
              </c:layout>
              <c:tx>
                <c:rich>
                  <a:bodyPr/>
                  <a:lstStyle/>
                  <a:p>
                    <a:fld id="{863EAB56-BB8B-40AB-BF79-0945278A08E5}" type="CELLRANGE">
                      <a:rPr lang="en-US"/>
                      <a:pPr/>
                      <a:t>[ДИАПАЗОН ЯЧЕЕК]</a:t>
                    </a:fld>
                    <a:endParaRPr lang="ru-RU"/>
                  </a:p>
                </c:rich>
              </c:tx>
              <c:dLblPos val="r"/>
              <c:showLegendKey val="0"/>
              <c:showVal val="0"/>
              <c:showCatName val="0"/>
              <c:showSerName val="0"/>
              <c:showPercent val="0"/>
              <c:showBubbleSize val="0"/>
              <c:extLst>
                <c:ext xmlns:c15="http://schemas.microsoft.com/office/drawing/2012/chart" uri="{CE6537A1-D6FC-4f65-9D91-7224C49458BB}">
                  <c15:layout>
                    <c:manualLayout>
                      <c:w val="0.10531635411715101"/>
                      <c:h val="9.3907376418129351E-2"/>
                    </c:manualLayout>
                  </c15:layout>
                  <c15:dlblFieldTable/>
                  <c15:showDataLabelsRange val="1"/>
                </c:ext>
                <c:ext xmlns:c16="http://schemas.microsoft.com/office/drawing/2014/chart" uri="{C3380CC4-5D6E-409C-BE32-E72D297353CC}">
                  <c16:uniqueId val="{00000005-8FBC-4769-B9B9-4269FECB992A}"/>
                </c:ext>
              </c:extLst>
            </c:dLbl>
            <c:dLbl>
              <c:idx val="6"/>
              <c:tx>
                <c:rich>
                  <a:bodyPr/>
                  <a:lstStyle/>
                  <a:p>
                    <a:fld id="{F7CC9C79-8D93-498E-938E-C14A13BED3B6}" type="CELLRANGE">
                      <a:rPr lang="ru-RU"/>
                      <a:pPr/>
                      <a:t>[ДИАПАЗОН ЯЧЕЕК]</a:t>
                    </a:fld>
                    <a:endParaRPr lang="ru-RU"/>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8FBC-4769-B9B9-4269FECB992A}"/>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j-lt"/>
                    <a:ea typeface="+mn-ea"/>
                    <a:cs typeface="+mn-cs"/>
                  </a:defRPr>
                </a:pPr>
                <a:endParaRPr lang="ru-RU"/>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Sheet1!$C$3:$C$9</c:f>
              <c:numCache>
                <c:formatCode>General</c:formatCode>
                <c:ptCount val="7"/>
                <c:pt idx="0">
                  <c:v>5</c:v>
                </c:pt>
                <c:pt idx="1">
                  <c:v>3</c:v>
                </c:pt>
                <c:pt idx="2">
                  <c:v>2</c:v>
                </c:pt>
                <c:pt idx="3">
                  <c:v>-5</c:v>
                </c:pt>
                <c:pt idx="4">
                  <c:v>2</c:v>
                </c:pt>
                <c:pt idx="5">
                  <c:v>5</c:v>
                </c:pt>
                <c:pt idx="6">
                  <c:v>5</c:v>
                </c:pt>
              </c:numCache>
            </c:numRef>
          </c:xVal>
          <c:yVal>
            <c:numRef>
              <c:f>Sheet1!$D$3:$D$9</c:f>
              <c:numCache>
                <c:formatCode>General</c:formatCode>
                <c:ptCount val="7"/>
                <c:pt idx="0">
                  <c:v>5</c:v>
                </c:pt>
                <c:pt idx="1">
                  <c:v>5</c:v>
                </c:pt>
                <c:pt idx="2">
                  <c:v>2</c:v>
                </c:pt>
                <c:pt idx="3">
                  <c:v>0</c:v>
                </c:pt>
                <c:pt idx="4">
                  <c:v>0</c:v>
                </c:pt>
                <c:pt idx="5">
                  <c:v>5</c:v>
                </c:pt>
                <c:pt idx="6">
                  <c:v>0</c:v>
                </c:pt>
              </c:numCache>
            </c:numRef>
          </c:yVal>
          <c:bubbleSize>
            <c:numRef>
              <c:f>Sheet1!$D$3:$D$9</c:f>
              <c:numCache>
                <c:formatCode>General</c:formatCode>
                <c:ptCount val="7"/>
                <c:pt idx="0">
                  <c:v>5</c:v>
                </c:pt>
                <c:pt idx="1">
                  <c:v>5</c:v>
                </c:pt>
                <c:pt idx="2">
                  <c:v>2</c:v>
                </c:pt>
                <c:pt idx="3">
                  <c:v>0</c:v>
                </c:pt>
                <c:pt idx="4">
                  <c:v>0</c:v>
                </c:pt>
                <c:pt idx="5">
                  <c:v>5</c:v>
                </c:pt>
                <c:pt idx="6">
                  <c:v>0</c:v>
                </c:pt>
              </c:numCache>
            </c:numRef>
          </c:bubbleSize>
          <c:bubble3D val="0"/>
          <c:extLst>
            <c:ext xmlns:c15="http://schemas.microsoft.com/office/drawing/2012/chart" uri="{02D57815-91ED-43cb-92C2-25804820EDAC}">
              <c15:datalabelsRange>
                <c15:f>Sheet1!$B$3:$B$9</c15:f>
                <c15:dlblRangeCache>
                  <c:ptCount val="7"/>
                  <c:pt idx="0">
                    <c:v>Заказчик</c:v>
                  </c:pt>
                  <c:pt idx="1">
                    <c:v>Кураторы проектов</c:v>
                  </c:pt>
                  <c:pt idx="2">
                    <c:v>Руководители департамента</c:v>
                  </c:pt>
                  <c:pt idx="3">
                    <c:v>Другие команды</c:v>
                  </c:pt>
                  <c:pt idx="4">
                    <c:v>Пользователи</c:v>
                  </c:pt>
                  <c:pt idx="5">
                    <c:v>Команда разработчиков</c:v>
                  </c:pt>
                  <c:pt idx="6">
                    <c:v>Абитуриенты</c:v>
                  </c:pt>
                </c15:dlblRangeCache>
              </c15:datalabelsRange>
            </c:ext>
            <c:ext xmlns:c16="http://schemas.microsoft.com/office/drawing/2014/chart" uri="{C3380CC4-5D6E-409C-BE32-E72D297353CC}">
              <c16:uniqueId val="{00000007-8FBC-4769-B9B9-4269FECB992A}"/>
            </c:ext>
          </c:extLst>
        </c:ser>
        <c:dLbls>
          <c:dLblPos val="ctr"/>
          <c:showLegendKey val="0"/>
          <c:showVal val="1"/>
          <c:showCatName val="0"/>
          <c:showSerName val="0"/>
          <c:showPercent val="0"/>
          <c:showBubbleSize val="0"/>
        </c:dLbls>
        <c:bubbleScale val="100"/>
        <c:showNegBubbles val="0"/>
        <c:axId val="324152872"/>
        <c:axId val="324153200"/>
      </c:bubbleChart>
      <c:valAx>
        <c:axId val="3241528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ru-RU"/>
          </a:p>
        </c:txPr>
        <c:crossAx val="324153200"/>
        <c:crosses val="autoZero"/>
        <c:crossBetween val="midCat"/>
      </c:valAx>
      <c:valAx>
        <c:axId val="324153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ru-RU"/>
          </a:p>
        </c:txPr>
        <c:crossAx val="324152872"/>
        <c:crosses val="autoZero"/>
        <c:crossBetween val="midCat"/>
      </c:valAx>
      <c:spPr>
        <a:noFill/>
        <a:ln>
          <a:noFill/>
        </a:ln>
        <a:effectLst/>
      </c:spPr>
    </c:plotArea>
    <c:plotVisOnly val="1"/>
    <c:dispBlanksAs val="gap"/>
    <c:showDLblsOverMax val="0"/>
  </c:chart>
  <c:spPr>
    <a:noFill/>
    <a:ln>
      <a:noFill/>
    </a:ln>
    <a:effectLst/>
  </c:spPr>
  <c:txPr>
    <a:bodyPr/>
    <a:lstStyle/>
    <a:p>
      <a:pPr>
        <a:defRPr>
          <a:latin typeface="+mj-lt"/>
        </a:defRPr>
      </a:pPr>
      <a:endParaRPr lang="ru-RU"/>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2CFAB-3E82-477C-947D-6D09FBAA0D62}" type="datetimeFigureOut">
              <a:rPr lang="ru-RU" smtClean="0"/>
              <a:t>28.02.2019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FE9D1-99C1-4814-B583-05B1741E5836}" type="slidenum">
              <a:rPr lang="ru-RU" smtClean="0"/>
              <a:t>‹#›</a:t>
            </a:fld>
            <a:endParaRPr lang="ru-RU"/>
          </a:p>
        </p:txBody>
      </p:sp>
    </p:spTree>
    <p:extLst>
      <p:ext uri="{BB962C8B-B14F-4D97-AF65-F5344CB8AC3E}">
        <p14:creationId xmlns:p14="http://schemas.microsoft.com/office/powerpoint/2010/main" val="50110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Здравствуйте, наша команда называется </a:t>
            </a:r>
            <a:r>
              <a:rPr lang="en-US" sz="1200" kern="1200" dirty="0">
                <a:solidFill>
                  <a:schemeClr val="tx1"/>
                </a:solidFill>
                <a:effectLst/>
                <a:latin typeface="+mn-lt"/>
                <a:ea typeface="+mn-ea"/>
                <a:cs typeface="+mn-cs"/>
              </a:rPr>
              <a:t>Alice</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skill</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master</a:t>
            </a:r>
            <a:r>
              <a:rPr lang="ru-RU" sz="1200" kern="1200" dirty="0">
                <a:solidFill>
                  <a:schemeClr val="tx1"/>
                </a:solidFill>
                <a:effectLst/>
                <a:latin typeface="+mn-lt"/>
                <a:ea typeface="+mn-ea"/>
                <a:cs typeface="+mn-cs"/>
              </a:rPr>
              <a:t> и нашим групповым проектом было создание навыка для </a:t>
            </a:r>
            <a:r>
              <a:rPr lang="ru-RU" sz="1200" kern="1200" dirty="0" err="1">
                <a:solidFill>
                  <a:schemeClr val="tx1"/>
                </a:solidFill>
                <a:effectLst/>
                <a:latin typeface="+mn-lt"/>
                <a:ea typeface="+mn-ea"/>
                <a:cs typeface="+mn-cs"/>
              </a:rPr>
              <a:t>Яндекс.Алисы</a:t>
            </a:r>
            <a:r>
              <a:rPr lang="ru-RU" sz="1200" kern="1200" dirty="0">
                <a:solidFill>
                  <a:schemeClr val="tx1"/>
                </a:solidFill>
                <a:effectLst/>
                <a:latin typeface="+mn-lt"/>
                <a:ea typeface="+mn-ea"/>
                <a:cs typeface="+mn-cs"/>
              </a:rPr>
              <a:t> для абитуриентов НИУ ВШЭ. </a:t>
            </a:r>
          </a:p>
        </p:txBody>
      </p:sp>
      <p:sp>
        <p:nvSpPr>
          <p:cNvPr id="4" name="Номер слайда 3"/>
          <p:cNvSpPr>
            <a:spLocks noGrp="1"/>
          </p:cNvSpPr>
          <p:nvPr>
            <p:ph type="sldNum" sz="quarter" idx="5"/>
          </p:nvPr>
        </p:nvSpPr>
        <p:spPr/>
        <p:txBody>
          <a:bodyPr/>
          <a:lstStyle/>
          <a:p>
            <a:fld id="{31FFE9D1-99C1-4814-B583-05B1741E5836}" type="slidenum">
              <a:rPr lang="ru-RU" smtClean="0"/>
              <a:t>1</a:t>
            </a:fld>
            <a:endParaRPr lang="ru-RU"/>
          </a:p>
        </p:txBody>
      </p:sp>
    </p:spTree>
    <p:extLst>
      <p:ext uri="{BB962C8B-B14F-4D97-AF65-F5344CB8AC3E}">
        <p14:creationId xmlns:p14="http://schemas.microsoft.com/office/powerpoint/2010/main" val="1652688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Требования:&lt;!—ПЕРЕЧИСЛЕНИЕ--!&gt;</a:t>
            </a:r>
          </a:p>
          <a:p>
            <a:r>
              <a:rPr lang="ru-RU" sz="1200" kern="1200" dirty="0">
                <a:solidFill>
                  <a:schemeClr val="tx1"/>
                </a:solidFill>
                <a:effectLst/>
                <a:latin typeface="+mn-lt"/>
                <a:ea typeface="+mn-ea"/>
                <a:cs typeface="+mn-cs"/>
              </a:rPr>
              <a:t>Архитектура проекта: &lt;!---!&gt;</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11</a:t>
            </a:fld>
            <a:endParaRPr lang="ru-RU"/>
          </a:p>
        </p:txBody>
      </p:sp>
    </p:spTree>
    <p:extLst>
      <p:ext uri="{BB962C8B-B14F-4D97-AF65-F5344CB8AC3E}">
        <p14:creationId xmlns:p14="http://schemas.microsoft.com/office/powerpoint/2010/main" val="3604274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Метрики: В дальнейшем, для того, чтобы измерить успешность нашего продукта будут использованы следующие метрики: </a:t>
            </a:r>
          </a:p>
          <a:p>
            <a:pPr lvl="1"/>
            <a:r>
              <a:rPr lang="ru-RU" sz="1200" b="1" kern="1200" cap="small" dirty="0">
                <a:solidFill>
                  <a:schemeClr val="tx1"/>
                </a:solidFill>
                <a:effectLst/>
                <a:latin typeface="+mn-lt"/>
                <a:ea typeface="+mn-ea"/>
                <a:cs typeface="+mn-cs"/>
              </a:rPr>
              <a:t>Средняя продолжительность сессии</a:t>
            </a:r>
          </a:p>
          <a:p>
            <a:r>
              <a:rPr lang="ru-RU" sz="1200" kern="1200" dirty="0">
                <a:solidFill>
                  <a:schemeClr val="tx1"/>
                </a:solidFill>
                <a:effectLst/>
                <a:latin typeface="+mn-lt"/>
                <a:ea typeface="+mn-ea"/>
                <a:cs typeface="+mn-cs"/>
              </a:rPr>
              <a:t>Слишком короткий диалог говорит о том, что пользователь разочаровался и поскорее вышел из диалога. Слишком длинный диалог может сказать о том, что пользователю тяжело получать нужную информацию</a:t>
            </a:r>
          </a:p>
          <a:p>
            <a:pPr lvl="1"/>
            <a:r>
              <a:rPr lang="ru-RU" sz="1200" b="1" kern="1200" cap="small" dirty="0">
                <a:solidFill>
                  <a:schemeClr val="tx1"/>
                </a:solidFill>
                <a:effectLst/>
                <a:latin typeface="+mn-lt"/>
                <a:ea typeface="+mn-ea"/>
                <a:cs typeface="+mn-cs"/>
              </a:rPr>
              <a:t>Количество пользователей</a:t>
            </a:r>
          </a:p>
          <a:p>
            <a:r>
              <a:rPr lang="ru-RU" sz="1200" kern="1200" dirty="0">
                <a:solidFill>
                  <a:schemeClr val="tx1"/>
                </a:solidFill>
                <a:effectLst/>
                <a:latin typeface="+mn-lt"/>
                <a:ea typeface="+mn-ea"/>
                <a:cs typeface="+mn-cs"/>
              </a:rPr>
              <a:t>Естественно, чем больше пользователей - тем лучше</a:t>
            </a:r>
          </a:p>
          <a:p>
            <a:pPr lvl="1"/>
            <a:r>
              <a:rPr lang="ru-RU" sz="1200" b="1" kern="1200" cap="small" dirty="0">
                <a:solidFill>
                  <a:schemeClr val="tx1"/>
                </a:solidFill>
                <a:effectLst/>
                <a:latin typeface="+mn-lt"/>
                <a:ea typeface="+mn-ea"/>
                <a:cs typeface="+mn-cs"/>
              </a:rPr>
              <a:t>Снижение загрузки </a:t>
            </a:r>
            <a:r>
              <a:rPr lang="ru-RU" sz="1200" b="1" kern="1200" cap="small" dirty="0" err="1">
                <a:solidFill>
                  <a:schemeClr val="tx1"/>
                </a:solidFill>
                <a:effectLst/>
                <a:latin typeface="+mn-lt"/>
                <a:ea typeface="+mn-ea"/>
                <a:cs typeface="+mn-cs"/>
              </a:rPr>
              <a:t>колл</a:t>
            </a:r>
            <a:r>
              <a:rPr lang="ru-RU" sz="1200" b="1" kern="1200" cap="small" dirty="0">
                <a:solidFill>
                  <a:schemeClr val="tx1"/>
                </a:solidFill>
                <a:effectLst/>
                <a:latin typeface="+mn-lt"/>
                <a:ea typeface="+mn-ea"/>
                <a:cs typeface="+mn-cs"/>
              </a:rPr>
              <a:t>-центра</a:t>
            </a:r>
          </a:p>
          <a:p>
            <a:r>
              <a:rPr lang="ru-RU" sz="1200" kern="1200" dirty="0">
                <a:solidFill>
                  <a:schemeClr val="tx1"/>
                </a:solidFill>
                <a:effectLst/>
                <a:latin typeface="+mn-lt"/>
                <a:ea typeface="+mn-ea"/>
                <a:cs typeface="+mn-cs"/>
              </a:rPr>
              <a:t>Чем больше пользователей узнает информации на сайте/от </a:t>
            </a:r>
            <a:r>
              <a:rPr lang="ru-RU" sz="1200" kern="1200" dirty="0" err="1">
                <a:solidFill>
                  <a:schemeClr val="tx1"/>
                </a:solidFill>
                <a:effectLst/>
                <a:latin typeface="+mn-lt"/>
                <a:ea typeface="+mn-ea"/>
                <a:cs typeface="+mn-cs"/>
              </a:rPr>
              <a:t>алисы</a:t>
            </a:r>
            <a:r>
              <a:rPr lang="ru-RU" sz="1200" kern="1200" dirty="0">
                <a:solidFill>
                  <a:schemeClr val="tx1"/>
                </a:solidFill>
                <a:effectLst/>
                <a:latin typeface="+mn-lt"/>
                <a:ea typeface="+mn-ea"/>
                <a:cs typeface="+mn-cs"/>
              </a:rPr>
              <a:t>, тем меньше вероятность того, что он будет звонить в приемную комиссию и задавать однотипные вопросы</a:t>
            </a:r>
          </a:p>
          <a:p>
            <a:pPr lvl="1"/>
            <a:r>
              <a:rPr lang="ru-RU" sz="1200" b="1" kern="1200" cap="small" dirty="0">
                <a:solidFill>
                  <a:schemeClr val="tx1"/>
                </a:solidFill>
                <a:effectLst/>
                <a:latin typeface="+mn-lt"/>
                <a:ea typeface="+mn-ea"/>
                <a:cs typeface="+mn-cs"/>
              </a:rPr>
              <a:t>Рейтинг навыка</a:t>
            </a:r>
          </a:p>
          <a:p>
            <a:r>
              <a:rPr lang="ru-RU" sz="1200" kern="1200" dirty="0">
                <a:solidFill>
                  <a:schemeClr val="tx1"/>
                </a:solidFill>
                <a:effectLst/>
                <a:latin typeface="+mn-lt"/>
                <a:ea typeface="+mn-ea"/>
                <a:cs typeface="+mn-cs"/>
              </a:rPr>
              <a:t>Высокая оценка навыка на сайте поможет сделать навык более популярным</a:t>
            </a:r>
          </a:p>
          <a:p>
            <a:pPr lvl="1"/>
            <a:r>
              <a:rPr lang="ru-RU" sz="1200" b="1" kern="1200" cap="small" dirty="0">
                <a:solidFill>
                  <a:schemeClr val="tx1"/>
                </a:solidFill>
                <a:effectLst/>
                <a:latin typeface="+mn-lt"/>
                <a:ea typeface="+mn-ea"/>
                <a:cs typeface="+mn-cs"/>
              </a:rPr>
              <a:t>Популярные темы диалога(вопросы)</a:t>
            </a:r>
          </a:p>
          <a:p>
            <a:r>
              <a:rPr lang="ru-RU" sz="1200" kern="1200" dirty="0">
                <a:solidFill>
                  <a:schemeClr val="tx1"/>
                </a:solidFill>
                <a:effectLst/>
                <a:latin typeface="+mn-lt"/>
                <a:ea typeface="+mn-ea"/>
                <a:cs typeface="+mn-cs"/>
              </a:rPr>
              <a:t>Эта метрика поможет сделать диалог более «живым» и «человечным», продлить сессию разговора с Алисой.</a:t>
            </a:r>
          </a:p>
          <a:p>
            <a:pPr lvl="1"/>
            <a:r>
              <a:rPr lang="ru-RU" sz="1200" b="1" kern="1200" cap="small" dirty="0">
                <a:solidFill>
                  <a:schemeClr val="tx1"/>
                </a:solidFill>
                <a:effectLst/>
                <a:latin typeface="+mn-lt"/>
                <a:ea typeface="+mn-ea"/>
                <a:cs typeface="+mn-cs"/>
              </a:rPr>
              <a:t>Рост </a:t>
            </a:r>
            <a:r>
              <a:rPr lang="en-US" sz="1200" b="1" kern="1200" cap="small" dirty="0">
                <a:solidFill>
                  <a:schemeClr val="tx1"/>
                </a:solidFill>
                <a:effectLst/>
                <a:latin typeface="+mn-lt"/>
                <a:ea typeface="+mn-ea"/>
                <a:cs typeface="+mn-cs"/>
              </a:rPr>
              <a:t>CRM(Customer relationship </a:t>
            </a:r>
            <a:r>
              <a:rPr lang="en-US" sz="1200" b="1" kern="1200" cap="small" dirty="0" err="1">
                <a:solidFill>
                  <a:schemeClr val="tx1"/>
                </a:solidFill>
                <a:effectLst/>
                <a:latin typeface="+mn-lt"/>
                <a:ea typeface="+mn-ea"/>
                <a:cs typeface="+mn-cs"/>
              </a:rPr>
              <a:t>Managment</a:t>
            </a:r>
            <a:r>
              <a:rPr lang="en-US" sz="1200" b="1" kern="1200" cap="small" dirty="0">
                <a:solidFill>
                  <a:schemeClr val="tx1"/>
                </a:solidFill>
                <a:effectLst/>
                <a:latin typeface="+mn-lt"/>
                <a:ea typeface="+mn-ea"/>
                <a:cs typeface="+mn-cs"/>
              </a:rPr>
              <a:t>)</a:t>
            </a:r>
            <a:endParaRPr lang="ru-RU" sz="1200" b="1" kern="1200" cap="small"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Процент роста привлечения клиентов, которые впервые провзаимодействовали с компанией посредством Алисы.</a:t>
            </a:r>
          </a:p>
          <a:p>
            <a:pPr lvl="1"/>
            <a:r>
              <a:rPr lang="ru-RU" sz="1200" b="1" kern="1200" cap="small" dirty="0">
                <a:solidFill>
                  <a:schemeClr val="tx1"/>
                </a:solidFill>
                <a:effectLst/>
                <a:latin typeface="+mn-lt"/>
                <a:ea typeface="+mn-ea"/>
                <a:cs typeface="+mn-cs"/>
              </a:rPr>
              <a:t>GCR (</a:t>
            </a:r>
            <a:r>
              <a:rPr lang="ru-RU" sz="1200" b="1" kern="1200" cap="small" dirty="0" err="1">
                <a:solidFill>
                  <a:schemeClr val="tx1"/>
                </a:solidFill>
                <a:effectLst/>
                <a:latin typeface="+mn-lt"/>
                <a:ea typeface="+mn-ea"/>
                <a:cs typeface="+mn-cs"/>
              </a:rPr>
              <a:t>Goal</a:t>
            </a:r>
            <a:r>
              <a:rPr lang="ru-RU" sz="1200" b="1" kern="1200" cap="small" dirty="0">
                <a:solidFill>
                  <a:schemeClr val="tx1"/>
                </a:solidFill>
                <a:effectLst/>
                <a:latin typeface="+mn-lt"/>
                <a:ea typeface="+mn-ea"/>
                <a:cs typeface="+mn-cs"/>
              </a:rPr>
              <a:t> </a:t>
            </a:r>
            <a:r>
              <a:rPr lang="ru-RU" sz="1200" b="1" kern="1200" cap="small" dirty="0" err="1">
                <a:solidFill>
                  <a:schemeClr val="tx1"/>
                </a:solidFill>
                <a:effectLst/>
                <a:latin typeface="+mn-lt"/>
                <a:ea typeface="+mn-ea"/>
                <a:cs typeface="+mn-cs"/>
              </a:rPr>
              <a:t>Completion</a:t>
            </a:r>
            <a:r>
              <a:rPr lang="ru-RU" sz="1200" b="1" kern="1200" cap="small" dirty="0">
                <a:solidFill>
                  <a:schemeClr val="tx1"/>
                </a:solidFill>
                <a:effectLst/>
                <a:latin typeface="+mn-lt"/>
                <a:ea typeface="+mn-ea"/>
                <a:cs typeface="+mn-cs"/>
              </a:rPr>
              <a:t> </a:t>
            </a:r>
            <a:r>
              <a:rPr lang="ru-RU" sz="1200" b="1" kern="1200" cap="small" dirty="0" err="1">
                <a:solidFill>
                  <a:schemeClr val="tx1"/>
                </a:solidFill>
                <a:effectLst/>
                <a:latin typeface="+mn-lt"/>
                <a:ea typeface="+mn-ea"/>
                <a:cs typeface="+mn-cs"/>
              </a:rPr>
              <a:t>Rate</a:t>
            </a:r>
            <a:r>
              <a:rPr lang="ru-RU" sz="1200" b="1" kern="1200" cap="small"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Метрика, позволяющая показать дошел ли пользователь до конечной цели диалога -  в нашем случае, узнал ли он всю интересующую информацию?</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12</a:t>
            </a:fld>
            <a:endParaRPr lang="ru-RU"/>
          </a:p>
        </p:txBody>
      </p:sp>
    </p:spTree>
    <p:extLst>
      <p:ext uri="{BB962C8B-B14F-4D97-AF65-F5344CB8AC3E}">
        <p14:creationId xmlns:p14="http://schemas.microsoft.com/office/powerpoint/2010/main" val="278634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Мы провели анализ рисков и к сожалению с некоторыми из них нам пришлось столкнуться,</a:t>
            </a:r>
          </a:p>
          <a:p>
            <a:r>
              <a:rPr lang="ru-RU" sz="1200" kern="1200" dirty="0">
                <a:solidFill>
                  <a:schemeClr val="tx1"/>
                </a:solidFill>
                <a:effectLst/>
                <a:latin typeface="+mn-lt"/>
                <a:ea typeface="+mn-ea"/>
                <a:cs typeface="+mn-cs"/>
              </a:rPr>
              <a:t>Мы отметили их на карте рисков жирным шрифтом</a:t>
            </a:r>
          </a:p>
          <a:p>
            <a:r>
              <a:rPr lang="ru-RU" sz="1200" kern="1200" dirty="0">
                <a:solidFill>
                  <a:schemeClr val="tx1"/>
                </a:solidFill>
                <a:effectLst/>
                <a:latin typeface="+mn-lt"/>
                <a:ea typeface="+mn-ea"/>
                <a:cs typeface="+mn-cs"/>
              </a:rPr>
              <a:t>например: Наш первоначальный проект оказался слишком сложный и нам в последний момент пришлось менять тему проекта вместе с заказчиком.</a:t>
            </a:r>
            <a:br>
              <a:rPr lang="ru-RU" sz="1200" kern="1200" dirty="0">
                <a:solidFill>
                  <a:schemeClr val="tx1"/>
                </a:solidFill>
                <a:effectLst/>
                <a:latin typeface="+mn-lt"/>
                <a:ea typeface="+mn-ea"/>
                <a:cs typeface="+mn-cs"/>
              </a:rPr>
            </a:br>
            <a:r>
              <a:rPr lang="ru-RU" sz="1200" kern="1200" dirty="0">
                <a:solidFill>
                  <a:schemeClr val="tx1"/>
                </a:solidFill>
                <a:effectLst/>
                <a:latin typeface="+mn-lt"/>
                <a:ea typeface="+mn-ea"/>
                <a:cs typeface="+mn-cs"/>
              </a:rPr>
              <a:t>Так же были выполнены риски по не сдаче экзаменов в вышке, что привело к низкой эффективности работы команды. Кроме этого столкнулись с плохой документацией используемой нами библиотеки во время разработки и потратили МНОГО времени на изучение необходимой нам технологии. </a:t>
            </a:r>
          </a:p>
          <a:p>
            <a:r>
              <a:rPr lang="ru-RU" sz="1200" kern="1200" dirty="0">
                <a:solidFill>
                  <a:schemeClr val="tx1"/>
                </a:solidFill>
                <a:effectLst/>
                <a:latin typeface="+mn-lt"/>
                <a:ea typeface="+mn-ea"/>
                <a:cs typeface="+mn-cs"/>
              </a:rPr>
              <a:t>Так же не смогли найти общий язык с одним из членов команды. </a:t>
            </a:r>
            <a:br>
              <a:rPr lang="ru-RU" sz="1200" kern="1200" dirty="0">
                <a:solidFill>
                  <a:schemeClr val="tx1"/>
                </a:solidFill>
                <a:effectLst/>
                <a:latin typeface="+mn-lt"/>
                <a:ea typeface="+mn-ea"/>
                <a:cs typeface="+mn-cs"/>
              </a:rPr>
            </a:br>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13</a:t>
            </a:fld>
            <a:endParaRPr lang="ru-RU"/>
          </a:p>
        </p:txBody>
      </p:sp>
    </p:spTree>
    <p:extLst>
      <p:ext uri="{BB962C8B-B14F-4D97-AF65-F5344CB8AC3E}">
        <p14:creationId xmlns:p14="http://schemas.microsoft.com/office/powerpoint/2010/main" val="428575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Диаграмма </a:t>
            </a:r>
            <a:r>
              <a:rPr lang="ru-RU" sz="1200" kern="1200" dirty="0" err="1">
                <a:solidFill>
                  <a:schemeClr val="tx1"/>
                </a:solidFill>
                <a:effectLst/>
                <a:latin typeface="+mn-lt"/>
                <a:ea typeface="+mn-ea"/>
                <a:cs typeface="+mn-cs"/>
              </a:rPr>
              <a:t>Ганта</a:t>
            </a:r>
            <a:r>
              <a:rPr lang="ru-RU" sz="1200" kern="1200" dirty="0">
                <a:solidFill>
                  <a:schemeClr val="tx1"/>
                </a:solidFill>
                <a:effectLst/>
                <a:latin typeface="+mn-lt"/>
                <a:ea typeface="+mn-ea"/>
                <a:cs typeface="+mn-cs"/>
              </a:rPr>
              <a:t>: ПРИДУМАТЬ</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Система управление проектом: Мы пытались использовать во время разработки проекта </a:t>
            </a:r>
            <a:r>
              <a:rPr lang="en-US" sz="1200" kern="1200" dirty="0" err="1">
                <a:solidFill>
                  <a:schemeClr val="tx1"/>
                </a:solidFill>
                <a:effectLst/>
                <a:latin typeface="+mn-lt"/>
                <a:ea typeface="+mn-ea"/>
                <a:cs typeface="+mn-cs"/>
              </a:rPr>
              <a:t>YouTrack</a:t>
            </a:r>
            <a:r>
              <a:rPr lang="ru-RU" sz="1200" kern="1200" dirty="0">
                <a:solidFill>
                  <a:schemeClr val="tx1"/>
                </a:solidFill>
                <a:effectLst/>
                <a:latin typeface="+mn-lt"/>
                <a:ea typeface="+mn-ea"/>
                <a:cs typeface="+mn-cs"/>
              </a:rPr>
              <a:t> и делали это вполне успешно. Но с поздней сменой темы проекта, у нас не было времени перестраивать нашу систему управления проектом и всё.</a:t>
            </a:r>
          </a:p>
          <a:p>
            <a:r>
              <a:rPr lang="ru-RU" sz="1200" kern="1200" dirty="0">
                <a:solidFill>
                  <a:schemeClr val="tx1"/>
                </a:solidFill>
                <a:effectLst/>
                <a:latin typeface="+mn-lt"/>
                <a:ea typeface="+mn-ea"/>
                <a:cs typeface="+mn-cs"/>
              </a:rPr>
              <a:t> </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14</a:t>
            </a:fld>
            <a:endParaRPr lang="ru-RU"/>
          </a:p>
        </p:txBody>
      </p:sp>
    </p:spTree>
    <p:extLst>
      <p:ext uri="{BB962C8B-B14F-4D97-AF65-F5344CB8AC3E}">
        <p14:creationId xmlns:p14="http://schemas.microsoft.com/office/powerpoint/2010/main" val="4005637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Демонстрация </a:t>
            </a:r>
            <a:r>
              <a:rPr lang="ru-RU" sz="1200" kern="1200" dirty="0" err="1">
                <a:solidFill>
                  <a:schemeClr val="tx1"/>
                </a:solidFill>
                <a:effectLst/>
                <a:latin typeface="+mn-lt"/>
                <a:ea typeface="+mn-ea"/>
                <a:cs typeface="+mn-cs"/>
              </a:rPr>
              <a:t>продкута</a:t>
            </a:r>
            <a:r>
              <a:rPr lang="ru-RU" sz="1200" kern="1200" dirty="0">
                <a:solidFill>
                  <a:schemeClr val="tx1"/>
                </a:solidFill>
                <a:effectLst/>
                <a:latin typeface="+mn-lt"/>
                <a:ea typeface="+mn-ea"/>
                <a:cs typeface="+mn-cs"/>
              </a:rPr>
              <a:t>: ПОКАЗАТЬ </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15</a:t>
            </a:fld>
            <a:endParaRPr lang="ru-RU"/>
          </a:p>
        </p:txBody>
      </p:sp>
    </p:spTree>
    <p:extLst>
      <p:ext uri="{BB962C8B-B14F-4D97-AF65-F5344CB8AC3E}">
        <p14:creationId xmlns:p14="http://schemas.microsoft.com/office/powerpoint/2010/main" val="2502009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1"/>
            <a:r>
              <a:rPr lang="ru-RU" sz="1200" kern="1200" dirty="0">
                <a:solidFill>
                  <a:schemeClr val="tx1"/>
                </a:solidFill>
                <a:effectLst/>
                <a:latin typeface="+mn-lt"/>
                <a:ea typeface="+mn-ea"/>
                <a:cs typeface="+mn-cs"/>
              </a:rPr>
              <a:t>Мы использовали следующие технологии во время разработки нашего продукта:</a:t>
            </a:r>
          </a:p>
          <a:p>
            <a:pPr lvl="1"/>
            <a:r>
              <a:rPr lang="ru-RU" sz="1200" kern="1200" dirty="0" err="1">
                <a:solidFill>
                  <a:schemeClr val="tx1"/>
                </a:solidFill>
                <a:effectLst/>
                <a:latin typeface="+mn-lt"/>
                <a:ea typeface="+mn-ea"/>
                <a:cs typeface="+mn-cs"/>
              </a:rPr>
              <a:t>Яндекс.Облако</a:t>
            </a:r>
            <a:r>
              <a:rPr lang="ru-RU" sz="1200" kern="1200" dirty="0">
                <a:solidFill>
                  <a:schemeClr val="tx1"/>
                </a:solidFill>
                <a:effectLst/>
                <a:latin typeface="+mn-lt"/>
                <a:ea typeface="+mn-ea"/>
                <a:cs typeface="+mn-cs"/>
              </a:rPr>
              <a:t> </a:t>
            </a:r>
          </a:p>
          <a:p>
            <a:pPr lvl="1"/>
            <a:r>
              <a:rPr lang="ru-RU" sz="1200" kern="1200" dirty="0" err="1">
                <a:solidFill>
                  <a:schemeClr val="tx1"/>
                </a:solidFill>
                <a:effectLst/>
                <a:latin typeface="+mn-lt"/>
                <a:ea typeface="+mn-ea"/>
                <a:cs typeface="+mn-cs"/>
              </a:rPr>
              <a:t>Яндекс.Диалоги</a:t>
            </a:r>
            <a:r>
              <a:rPr lang="ru-RU"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Git </a:t>
            </a:r>
            <a:endParaRPr lang="ru-RU"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hlinkClick r:id="rId3"/>
              </a:rPr>
              <a:t> </a:t>
            </a:r>
            <a:endParaRPr lang="ru-RU" sz="1200" u="none" strike="noStrik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Node.js</a:t>
            </a:r>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16</a:t>
            </a:fld>
            <a:endParaRPr lang="ru-RU"/>
          </a:p>
        </p:txBody>
      </p:sp>
    </p:spTree>
    <p:extLst>
      <p:ext uri="{BB962C8B-B14F-4D97-AF65-F5344CB8AC3E}">
        <p14:creationId xmlns:p14="http://schemas.microsoft.com/office/powerpoint/2010/main" val="351475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Мы создали репозиторий на </a:t>
            </a:r>
            <a:r>
              <a:rPr lang="en-US" sz="1200" kern="1200" dirty="0" err="1">
                <a:solidFill>
                  <a:schemeClr val="tx1"/>
                </a:solidFill>
                <a:effectLst/>
                <a:latin typeface="+mn-lt"/>
                <a:ea typeface="+mn-ea"/>
                <a:cs typeface="+mn-cs"/>
              </a:rPr>
              <a:t>github</a:t>
            </a:r>
            <a:r>
              <a:rPr lang="ru-RU" sz="1200" kern="1200" dirty="0">
                <a:solidFill>
                  <a:schemeClr val="tx1"/>
                </a:solidFill>
                <a:effectLst/>
                <a:latin typeface="+mn-lt"/>
                <a:ea typeface="+mn-ea"/>
                <a:cs typeface="+mn-cs"/>
              </a:rPr>
              <a:t>, в котором вели историю нашей разработки.</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17</a:t>
            </a:fld>
            <a:endParaRPr lang="ru-RU"/>
          </a:p>
        </p:txBody>
      </p:sp>
    </p:spTree>
    <p:extLst>
      <p:ext uri="{BB962C8B-B14F-4D97-AF65-F5344CB8AC3E}">
        <p14:creationId xmlns:p14="http://schemas.microsoft.com/office/powerpoint/2010/main" val="1006858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Сервис </a:t>
            </a:r>
            <a:r>
              <a:rPr lang="ru-RU" sz="1200" kern="1200" dirty="0" err="1">
                <a:solidFill>
                  <a:schemeClr val="tx1"/>
                </a:solidFill>
                <a:effectLst/>
                <a:latin typeface="+mn-lt"/>
                <a:ea typeface="+mn-ea"/>
                <a:cs typeface="+mn-cs"/>
              </a:rPr>
              <a:t>Яндекс.Диалоги</a:t>
            </a:r>
            <a:r>
              <a:rPr lang="ru-RU" sz="1200" kern="1200" dirty="0">
                <a:solidFill>
                  <a:schemeClr val="tx1"/>
                </a:solidFill>
                <a:effectLst/>
                <a:latin typeface="+mn-lt"/>
                <a:ea typeface="+mn-ea"/>
                <a:cs typeface="+mn-cs"/>
              </a:rPr>
              <a:t> и </a:t>
            </a:r>
            <a:r>
              <a:rPr lang="ru-RU" sz="1200" kern="1200" dirty="0" err="1">
                <a:solidFill>
                  <a:schemeClr val="tx1"/>
                </a:solidFill>
                <a:effectLst/>
                <a:latin typeface="+mn-lt"/>
                <a:ea typeface="+mn-ea"/>
                <a:cs typeface="+mn-cs"/>
              </a:rPr>
              <a:t>Яндекс.Алиса</a:t>
            </a:r>
            <a:r>
              <a:rPr lang="ru-RU" sz="1200" kern="1200" dirty="0">
                <a:solidFill>
                  <a:schemeClr val="tx1"/>
                </a:solidFill>
                <a:effectLst/>
                <a:latin typeface="+mn-lt"/>
                <a:ea typeface="+mn-ea"/>
                <a:cs typeface="+mn-cs"/>
              </a:rPr>
              <a:t> не предлагают никаких решений по монетизации. Однако для поддержания проекта необходимо будет содержать сервер, что предполагает расходы. Таким образом мы предполагаем, что главным образом доход будет поступать от НИУ ВШЭ для поддержания и </a:t>
            </a:r>
            <a:r>
              <a:rPr lang="ru-RU" sz="1200" kern="1200" dirty="0" err="1">
                <a:solidFill>
                  <a:schemeClr val="tx1"/>
                </a:solidFill>
                <a:effectLst/>
                <a:latin typeface="+mn-lt"/>
                <a:ea typeface="+mn-ea"/>
                <a:cs typeface="+mn-cs"/>
              </a:rPr>
              <a:t>тех.обслуживания</a:t>
            </a:r>
            <a:r>
              <a:rPr lang="ru-RU" sz="1200" kern="1200" dirty="0">
                <a:solidFill>
                  <a:schemeClr val="tx1"/>
                </a:solidFill>
                <a:effectLst/>
                <a:latin typeface="+mn-lt"/>
                <a:ea typeface="+mn-ea"/>
                <a:cs typeface="+mn-cs"/>
              </a:rPr>
              <a:t> проекта.</a:t>
            </a:r>
          </a:p>
          <a:p>
            <a:r>
              <a:rPr lang="ru-RU" sz="1200" kern="1200" dirty="0">
                <a:solidFill>
                  <a:schemeClr val="tx1"/>
                </a:solidFill>
                <a:effectLst/>
                <a:latin typeface="+mn-lt"/>
                <a:ea typeface="+mn-ea"/>
                <a:cs typeface="+mn-cs"/>
              </a:rPr>
              <a:t>Также, другие университеты могут заинтересоваться данной разработкой, которая легко адаптируется под специфику каждого конкретного вуза.</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18</a:t>
            </a:fld>
            <a:endParaRPr lang="ru-RU"/>
          </a:p>
        </p:txBody>
      </p:sp>
    </p:spTree>
    <p:extLst>
      <p:ext uri="{BB962C8B-B14F-4D97-AF65-F5344CB8AC3E}">
        <p14:creationId xmlns:p14="http://schemas.microsoft.com/office/powerpoint/2010/main" val="2364860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Взаимодействие с заказчиком производилось посредством общения через электронную почту и личные встречи. Никаких сложностей по взаимодействию не возникало. За месяц мы встретились с заказчиком 3 раза и у нас уже намечена </a:t>
            </a:r>
            <a:r>
              <a:rPr lang="ru-RU" sz="1200" kern="1200" dirty="0" err="1">
                <a:solidFill>
                  <a:schemeClr val="tx1"/>
                </a:solidFill>
                <a:effectLst/>
                <a:latin typeface="+mn-lt"/>
                <a:ea typeface="+mn-ea"/>
                <a:cs typeface="+mn-cs"/>
              </a:rPr>
              <a:t>следущая</a:t>
            </a:r>
            <a:r>
              <a:rPr lang="ru-RU" sz="1200" kern="1200" dirty="0">
                <a:solidFill>
                  <a:schemeClr val="tx1"/>
                </a:solidFill>
                <a:effectLst/>
                <a:latin typeface="+mn-lt"/>
                <a:ea typeface="+mn-ea"/>
                <a:cs typeface="+mn-cs"/>
              </a:rPr>
              <a:t> встреча</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19</a:t>
            </a:fld>
            <a:endParaRPr lang="ru-RU"/>
          </a:p>
        </p:txBody>
      </p:sp>
    </p:spTree>
    <p:extLst>
      <p:ext uri="{BB962C8B-B14F-4D97-AF65-F5344CB8AC3E}">
        <p14:creationId xmlns:p14="http://schemas.microsoft.com/office/powerpoint/2010/main" val="1498387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200" kern="1200" dirty="0" err="1">
                <a:solidFill>
                  <a:schemeClr val="tx1"/>
                </a:solidFill>
                <a:effectLst/>
                <a:latin typeface="+mn-lt"/>
                <a:ea typeface="+mn-ea"/>
                <a:cs typeface="+mn-cs"/>
              </a:rPr>
              <a:t>Вывводы</a:t>
            </a:r>
            <a:r>
              <a:rPr lang="ru-RU" sz="1200" kern="1200" dirty="0">
                <a:solidFill>
                  <a:schemeClr val="tx1"/>
                </a:solidFill>
                <a:effectLst/>
                <a:latin typeface="+mn-lt"/>
                <a:ea typeface="+mn-ea"/>
                <a:cs typeface="+mn-cs"/>
              </a:rPr>
              <a:t>, которые мы сделали </a:t>
            </a:r>
            <a:br>
              <a:rPr lang="ru-RU" sz="1200" kern="1200" dirty="0">
                <a:solidFill>
                  <a:schemeClr val="tx1"/>
                </a:solidFill>
                <a:effectLst/>
                <a:latin typeface="+mn-lt"/>
                <a:ea typeface="+mn-ea"/>
                <a:cs typeface="+mn-cs"/>
              </a:rPr>
            </a:br>
            <a:r>
              <a:rPr lang="ru-RU" sz="1200" kern="1200" dirty="0">
                <a:solidFill>
                  <a:schemeClr val="tx1"/>
                </a:solidFill>
                <a:effectLst/>
                <a:latin typeface="+mn-lt"/>
                <a:ea typeface="+mn-ea"/>
                <a:cs typeface="+mn-cs"/>
              </a:rPr>
              <a:t>Использовать системы управления проектами важно и нужно.</a:t>
            </a:r>
          </a:p>
          <a:p>
            <a:pPr lvl="0"/>
            <a:r>
              <a:rPr lang="ru-RU" sz="1200" kern="1200" dirty="0">
                <a:solidFill>
                  <a:schemeClr val="tx1"/>
                </a:solidFill>
                <a:effectLst/>
                <a:latin typeface="+mn-lt"/>
                <a:ea typeface="+mn-ea"/>
                <a:cs typeface="+mn-cs"/>
              </a:rPr>
              <a:t>Важно следить за временем и составлять планы.</a:t>
            </a:r>
          </a:p>
          <a:p>
            <a:pPr lvl="0"/>
            <a:r>
              <a:rPr lang="ru-RU" sz="1200" kern="1200" dirty="0">
                <a:solidFill>
                  <a:schemeClr val="tx1"/>
                </a:solidFill>
                <a:effectLst/>
                <a:latin typeface="+mn-lt"/>
                <a:ea typeface="+mn-ea"/>
                <a:cs typeface="+mn-cs"/>
              </a:rPr>
              <a:t>Важно следить за каждым членом команды, за его работой, успехами и неудачами.</a:t>
            </a:r>
          </a:p>
          <a:p>
            <a:pPr lvl="0"/>
            <a:r>
              <a:rPr lang="ru-RU" sz="1200" kern="1200" dirty="0">
                <a:solidFill>
                  <a:schemeClr val="tx1"/>
                </a:solidFill>
                <a:effectLst/>
                <a:latin typeface="+mn-lt"/>
                <a:ea typeface="+mn-ea"/>
                <a:cs typeface="+mn-cs"/>
              </a:rPr>
              <a:t>Необходимо вместе и сообща принимать важные решения</a:t>
            </a:r>
          </a:p>
          <a:p>
            <a:pPr lvl="0"/>
            <a:r>
              <a:rPr lang="ru-RU" sz="1200" kern="1200" dirty="0">
                <a:solidFill>
                  <a:schemeClr val="tx1"/>
                </a:solidFill>
                <a:effectLst/>
                <a:latin typeface="+mn-lt"/>
                <a:ea typeface="+mn-ea"/>
                <a:cs typeface="+mn-cs"/>
              </a:rPr>
              <a:t>Необходимо поддерживать связь с заказчиком, напоминать и давать подтверждения о встречах.</a:t>
            </a:r>
          </a:p>
          <a:p>
            <a:pPr lvl="0"/>
            <a:r>
              <a:rPr lang="ru-RU" sz="1200" kern="1200" dirty="0">
                <a:solidFill>
                  <a:schemeClr val="tx1"/>
                </a:solidFill>
                <a:effectLst/>
                <a:latin typeface="+mn-lt"/>
                <a:ea typeface="+mn-ea"/>
                <a:cs typeface="+mn-cs"/>
              </a:rPr>
              <a:t>Необходимо обсуждать с заказчиками проблемные места проекта.</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20</a:t>
            </a:fld>
            <a:endParaRPr lang="ru-RU"/>
          </a:p>
        </p:txBody>
      </p:sp>
    </p:spTree>
    <p:extLst>
      <p:ext uri="{BB962C8B-B14F-4D97-AF65-F5344CB8AC3E}">
        <p14:creationId xmlns:p14="http://schemas.microsoft.com/office/powerpoint/2010/main" val="205764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Расскажем немного о нас</a:t>
            </a:r>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3</a:t>
            </a:fld>
            <a:endParaRPr lang="ru-RU"/>
          </a:p>
        </p:txBody>
      </p:sp>
    </p:spTree>
    <p:extLst>
      <p:ext uri="{BB962C8B-B14F-4D97-AF65-F5344CB8AC3E}">
        <p14:creationId xmlns:p14="http://schemas.microsoft.com/office/powerpoint/2010/main" val="337788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об Алисе: Алиса это голосовой помощник, созданный компанией Яндекс. Ее функционал расширяется, когда пользователь запускает навык. </a:t>
            </a:r>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4</a:t>
            </a:fld>
            <a:endParaRPr lang="ru-RU"/>
          </a:p>
        </p:txBody>
      </p:sp>
    </p:spTree>
    <p:extLst>
      <p:ext uri="{BB962C8B-B14F-4D97-AF65-F5344CB8AC3E}">
        <p14:creationId xmlns:p14="http://schemas.microsoft.com/office/powerpoint/2010/main" val="9490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Нашей задачей было написать навык для Алисы, который бы упростил поиск информации тем, кто хочет поступить в наш ВУЗ. </a:t>
            </a:r>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5</a:t>
            </a:fld>
            <a:endParaRPr lang="ru-RU"/>
          </a:p>
        </p:txBody>
      </p:sp>
    </p:spTree>
    <p:extLst>
      <p:ext uri="{BB962C8B-B14F-4D97-AF65-F5344CB8AC3E}">
        <p14:creationId xmlns:p14="http://schemas.microsoft.com/office/powerpoint/2010/main" val="2459322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С точки зрения пользователя, навык — это специализированный режим Алисы. В этом режиме Алиса транслирует реплики пользователя на наш сервер, и отвечает переданным нами текстом, ссылками или подсказками.</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С технической точки зрения, навык — это веб-сервис, который ожидает реплик пользователя от </a:t>
            </a:r>
            <a:r>
              <a:rPr lang="ru-RU" sz="1200" kern="1200" dirty="0" err="1">
                <a:solidFill>
                  <a:schemeClr val="tx1"/>
                </a:solidFill>
                <a:effectLst/>
                <a:latin typeface="+mn-lt"/>
                <a:ea typeface="+mn-ea"/>
                <a:cs typeface="+mn-cs"/>
              </a:rPr>
              <a:t>Яндекс.Диалогов</a:t>
            </a:r>
            <a:r>
              <a:rPr lang="ru-RU" sz="1200" kern="1200" dirty="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6</a:t>
            </a:fld>
            <a:endParaRPr lang="ru-RU"/>
          </a:p>
        </p:txBody>
      </p:sp>
    </p:spTree>
    <p:extLst>
      <p:ext uri="{BB962C8B-B14F-4D97-AF65-F5344CB8AC3E}">
        <p14:creationId xmlns:p14="http://schemas.microsoft.com/office/powerpoint/2010/main" val="1815419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Популярность вышки растет с каждым годом и соответственно растет количество поступающих. Но не все могут с легкостью найти необходимую информацию для поступления на сайте вышки. Наш навык должен упростить поиск нужной абитуриенту информации. Алиса будет задавать наводящие вопросы и предлагать ответы на них.</a:t>
            </a:r>
          </a:p>
        </p:txBody>
      </p:sp>
      <p:sp>
        <p:nvSpPr>
          <p:cNvPr id="4" name="Номер слайда 3"/>
          <p:cNvSpPr>
            <a:spLocks noGrp="1"/>
          </p:cNvSpPr>
          <p:nvPr>
            <p:ph type="sldNum" sz="quarter" idx="5"/>
          </p:nvPr>
        </p:nvSpPr>
        <p:spPr/>
        <p:txBody>
          <a:bodyPr/>
          <a:lstStyle/>
          <a:p>
            <a:fld id="{31FFE9D1-99C1-4814-B583-05B1741E5836}" type="slidenum">
              <a:rPr lang="ru-RU" smtClean="0"/>
              <a:t>7</a:t>
            </a:fld>
            <a:endParaRPr lang="ru-RU"/>
          </a:p>
        </p:txBody>
      </p:sp>
    </p:spTree>
    <p:extLst>
      <p:ext uri="{BB962C8B-B14F-4D97-AF65-F5344CB8AC3E}">
        <p14:creationId xmlns:p14="http://schemas.microsoft.com/office/powerpoint/2010/main" val="118232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Таблицу и матрицу </a:t>
            </a:r>
            <a:r>
              <a:rPr lang="ru-RU" sz="1200" kern="1200" dirty="0" err="1">
                <a:solidFill>
                  <a:schemeClr val="tx1"/>
                </a:solidFill>
                <a:effectLst/>
                <a:latin typeface="+mn-lt"/>
                <a:ea typeface="+mn-ea"/>
                <a:cs typeface="+mn-cs"/>
              </a:rPr>
              <a:t>стейкходеров</a:t>
            </a:r>
            <a:r>
              <a:rPr lang="ru-RU" sz="1200" kern="1200" dirty="0">
                <a:solidFill>
                  <a:schemeClr val="tx1"/>
                </a:solidFill>
                <a:effectLst/>
                <a:latin typeface="+mn-lt"/>
                <a:ea typeface="+mn-ea"/>
                <a:cs typeface="+mn-cs"/>
              </a:rPr>
              <a:t> вы можете наблюдать на слайде. Наиболее важным и влиятельным для нас является заказчик. Он поставил перед нами цель получить навык для автоматизации ответов на ЧВ и привлечь абитуриентов с помощью «новых технологий». </a:t>
            </a:r>
            <a:br>
              <a:rPr lang="ru-RU" sz="1200" kern="1200" dirty="0">
                <a:solidFill>
                  <a:schemeClr val="tx1"/>
                </a:solidFill>
                <a:effectLst/>
                <a:latin typeface="+mn-lt"/>
                <a:ea typeface="+mn-ea"/>
                <a:cs typeface="+mn-cs"/>
              </a:rPr>
            </a:br>
            <a:r>
              <a:rPr lang="ru-RU" sz="1200" kern="1200" dirty="0">
                <a:solidFill>
                  <a:schemeClr val="tx1"/>
                </a:solidFill>
                <a:effectLst/>
                <a:latin typeface="+mn-lt"/>
                <a:ea typeface="+mn-ea"/>
                <a:cs typeface="+mn-cs"/>
              </a:rPr>
              <a:t>Заказчик предоставил набор задач, которые должна будет уметь сделать </a:t>
            </a:r>
            <a:r>
              <a:rPr lang="ru-RU" sz="1200" kern="1200" dirty="0" err="1">
                <a:solidFill>
                  <a:schemeClr val="tx1"/>
                </a:solidFill>
                <a:effectLst/>
                <a:latin typeface="+mn-lt"/>
                <a:ea typeface="+mn-ea"/>
                <a:cs typeface="+mn-cs"/>
              </a:rPr>
              <a:t>алиса</a:t>
            </a:r>
            <a:r>
              <a:rPr lang="ru-RU" sz="1200" kern="1200" dirty="0">
                <a:solidFill>
                  <a:schemeClr val="tx1"/>
                </a:solidFill>
                <a:effectLst/>
                <a:latin typeface="+mn-lt"/>
                <a:ea typeface="+mn-ea"/>
                <a:cs typeface="+mn-cs"/>
              </a:rPr>
              <a:t>, о них нам позже расскажет Владимир</a:t>
            </a:r>
          </a:p>
          <a:p>
            <a:r>
              <a:rPr lang="ru-RU" sz="1200" kern="1200" dirty="0">
                <a:solidFill>
                  <a:schemeClr val="tx1"/>
                </a:solidFill>
                <a:effectLst/>
                <a:latin typeface="+mn-lt"/>
                <a:ea typeface="+mn-ea"/>
                <a:cs typeface="+mn-cs"/>
              </a:rPr>
              <a:t> </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8</a:t>
            </a:fld>
            <a:endParaRPr lang="ru-RU"/>
          </a:p>
        </p:txBody>
      </p:sp>
    </p:spTree>
    <p:extLst>
      <p:ext uri="{BB962C8B-B14F-4D97-AF65-F5344CB8AC3E}">
        <p14:creationId xmlns:p14="http://schemas.microsoft.com/office/powerpoint/2010/main" val="1205359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То как должно осуществляться взаимодействие с клиентом – показано на </a:t>
            </a:r>
            <a:r>
              <a:rPr lang="en-US" sz="1200" kern="1200" dirty="0">
                <a:solidFill>
                  <a:schemeClr val="tx1"/>
                </a:solidFill>
                <a:effectLst/>
                <a:latin typeface="+mn-lt"/>
                <a:ea typeface="+mn-ea"/>
                <a:cs typeface="+mn-cs"/>
              </a:rPr>
              <a:t>DFD </a:t>
            </a:r>
            <a:r>
              <a:rPr lang="ru-RU" sz="1200" kern="1200" dirty="0">
                <a:solidFill>
                  <a:schemeClr val="tx1"/>
                </a:solidFill>
                <a:effectLst/>
                <a:latin typeface="+mn-lt"/>
                <a:ea typeface="+mn-ea"/>
                <a:cs typeface="+mn-cs"/>
              </a:rPr>
              <a:t>диаграмме </a:t>
            </a:r>
          </a:p>
          <a:p>
            <a:r>
              <a:rPr lang="ru-RU" dirty="0"/>
              <a:t>Сначала клиент делает запрос на запуск навыка, Алиса обращается к </a:t>
            </a:r>
            <a:r>
              <a:rPr lang="ru-RU" dirty="0" err="1"/>
              <a:t>Яндекс.Диалогам</a:t>
            </a:r>
            <a:r>
              <a:rPr lang="ru-RU" dirty="0"/>
              <a:t> для поиска навыка в базе и при положительном отклике запускает навык</a:t>
            </a:r>
          </a:p>
          <a:p>
            <a:r>
              <a:rPr lang="ru-RU" dirty="0"/>
              <a:t>Далее происходит общение между клиентом и </a:t>
            </a:r>
            <a:r>
              <a:rPr lang="ru-RU" dirty="0" err="1"/>
              <a:t>алисой</a:t>
            </a:r>
            <a:r>
              <a:rPr lang="ru-RU" dirty="0"/>
              <a:t>, при каждом сообщении </a:t>
            </a:r>
            <a:r>
              <a:rPr lang="ru-RU" dirty="0" err="1"/>
              <a:t>алиса</a:t>
            </a:r>
            <a:r>
              <a:rPr lang="ru-RU" dirty="0"/>
              <a:t> делает запрос к нашему серверу, который в свою очередь обращается к </a:t>
            </a:r>
            <a:r>
              <a:rPr lang="en-US" dirty="0"/>
              <a:t>json</a:t>
            </a:r>
            <a:r>
              <a:rPr lang="ru-RU" dirty="0"/>
              <a:t> файлу, использующему информацию с сайта вышки. В какой-то момент пользователь может перейти на сайт ВШЭ.</a:t>
            </a:r>
          </a:p>
          <a:p>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9</a:t>
            </a:fld>
            <a:endParaRPr lang="ru-RU"/>
          </a:p>
        </p:txBody>
      </p:sp>
    </p:spTree>
    <p:extLst>
      <p:ext uri="{BB962C8B-B14F-4D97-AF65-F5344CB8AC3E}">
        <p14:creationId xmlns:p14="http://schemas.microsoft.com/office/powerpoint/2010/main" val="348478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 На рынке навыков/ботов для абитуриентов ВУЗов не так много решений. При чем все из них не очень популярны и не отличаются особой функциональностью. Раньше конкуренцию нам могли составить боты из </a:t>
            </a:r>
            <a:r>
              <a:rPr lang="ru-RU" sz="1200" kern="1200" dirty="0" err="1">
                <a:solidFill>
                  <a:schemeClr val="tx1"/>
                </a:solidFill>
                <a:effectLst/>
                <a:latin typeface="+mn-lt"/>
                <a:ea typeface="+mn-ea"/>
                <a:cs typeface="+mn-cs"/>
              </a:rPr>
              <a:t>телеграма</a:t>
            </a:r>
            <a:r>
              <a:rPr lang="ru-RU" sz="1200" kern="1200" dirty="0">
                <a:solidFill>
                  <a:schemeClr val="tx1"/>
                </a:solidFill>
                <a:effectLst/>
                <a:latin typeface="+mn-lt"/>
                <a:ea typeface="+mn-ea"/>
                <a:cs typeface="+mn-cs"/>
              </a:rPr>
              <a:t>, но по причине его «блокировки» на территории РФ, большая их часть перестала работать. А другие навыки Алисы связанные с нашей предметной областью не выполняют требований заказчика. </a:t>
            </a:r>
          </a:p>
          <a:p>
            <a:r>
              <a:rPr lang="ru-RU" sz="1200" kern="1200" dirty="0">
                <a:solidFill>
                  <a:schemeClr val="tx1"/>
                </a:solidFill>
                <a:effectLst/>
                <a:latin typeface="+mn-lt"/>
                <a:ea typeface="+mn-ea"/>
                <a:cs typeface="+mn-cs"/>
              </a:rPr>
              <a:t>Сравнение конкурентов показало их низкую оценку конкурентов. Поэтому мы можем в полной мере утверждать, что достойных конкурентов нашему продукту на данный момент нет.!!!</a:t>
            </a:r>
            <a:br>
              <a:rPr lang="ru-RU" sz="1200" kern="1200" dirty="0">
                <a:solidFill>
                  <a:schemeClr val="tx1"/>
                </a:solidFill>
                <a:effectLst/>
                <a:latin typeface="+mn-lt"/>
                <a:ea typeface="+mn-ea"/>
                <a:cs typeface="+mn-cs"/>
              </a:rPr>
            </a:br>
            <a:br>
              <a:rPr lang="ru-RU"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SWOT </a:t>
            </a:r>
            <a:r>
              <a:rPr lang="ru-RU" sz="1200" kern="1200" dirty="0">
                <a:solidFill>
                  <a:schemeClr val="tx1"/>
                </a:solidFill>
                <a:effectLst/>
                <a:latin typeface="+mn-lt"/>
                <a:ea typeface="+mn-ea"/>
                <a:cs typeface="+mn-cs"/>
              </a:rPr>
              <a:t>анализ: В данной таблице отражены наши сильные и слабые стороны. </a:t>
            </a:r>
            <a:endParaRPr lang="ru-RU" dirty="0"/>
          </a:p>
        </p:txBody>
      </p:sp>
      <p:sp>
        <p:nvSpPr>
          <p:cNvPr id="4" name="Номер слайда 3"/>
          <p:cNvSpPr>
            <a:spLocks noGrp="1"/>
          </p:cNvSpPr>
          <p:nvPr>
            <p:ph type="sldNum" sz="quarter" idx="5"/>
          </p:nvPr>
        </p:nvSpPr>
        <p:spPr/>
        <p:txBody>
          <a:bodyPr/>
          <a:lstStyle/>
          <a:p>
            <a:fld id="{31FFE9D1-99C1-4814-B583-05B1741E5836}" type="slidenum">
              <a:rPr lang="ru-RU" smtClean="0"/>
              <a:t>10</a:t>
            </a:fld>
            <a:endParaRPr lang="ru-RU"/>
          </a:p>
        </p:txBody>
      </p:sp>
    </p:spTree>
    <p:extLst>
      <p:ext uri="{BB962C8B-B14F-4D97-AF65-F5344CB8AC3E}">
        <p14:creationId xmlns:p14="http://schemas.microsoft.com/office/powerpoint/2010/main" val="179131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012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825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35286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020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6554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7514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2/28/2019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294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2/28/2019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5808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2/28/2019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540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0053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58587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2/28/2019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561AC4-8295-43A8-9047-248320F46E99}"/>
              </a:ext>
            </a:extLst>
          </p:cNvPr>
          <p:cNvSpPr>
            <a:spLocks noGrp="1"/>
          </p:cNvSpPr>
          <p:nvPr>
            <p:ph type="title"/>
          </p:nvPr>
        </p:nvSpPr>
        <p:spPr>
          <a:xfrm>
            <a:off x="2379216" y="2784301"/>
            <a:ext cx="4137027" cy="2813397"/>
          </a:xfrm>
        </p:spPr>
        <p:txBody>
          <a:bodyPr>
            <a:normAutofit/>
          </a:bodyPr>
          <a:lstStyle/>
          <a:p>
            <a:r>
              <a:rPr lang="en-US" sz="8000" dirty="0">
                <a:solidFill>
                  <a:srgbClr val="6839CF"/>
                </a:solidFill>
              </a:rPr>
              <a:t>Alice-skill</a:t>
            </a:r>
            <a:endParaRPr lang="ru-RU" sz="8000" dirty="0">
              <a:solidFill>
                <a:srgbClr val="6839CF"/>
              </a:solidFill>
            </a:endParaRPr>
          </a:p>
        </p:txBody>
      </p:sp>
      <p:pic>
        <p:nvPicPr>
          <p:cNvPr id="3" name="Рисунок 2">
            <a:extLst>
              <a:ext uri="{FF2B5EF4-FFF2-40B4-BE49-F238E27FC236}">
                <a16:creationId xmlns:a16="http://schemas.microsoft.com/office/drawing/2014/main" id="{CE23A4C5-1451-4762-835B-8FD07F8E439F}"/>
              </a:ext>
            </a:extLst>
          </p:cNvPr>
          <p:cNvPicPr>
            <a:picLocks noChangeAspect="1"/>
          </p:cNvPicPr>
          <p:nvPr/>
        </p:nvPicPr>
        <p:blipFill>
          <a:blip r:embed="rId3">
            <a:clrChange>
              <a:clrFrom>
                <a:srgbClr val="000000">
                  <a:alpha val="0"/>
                </a:srgbClr>
              </a:clrFrom>
              <a:clrTo>
                <a:srgbClr val="000000">
                  <a:alpha val="0"/>
                </a:srgbClr>
              </a:clrTo>
            </a:clrChange>
            <a:duotone>
              <a:prstClr val="black"/>
              <a:srgbClr val="6839CF">
                <a:tint val="45000"/>
                <a:satMod val="400000"/>
              </a:srgbClr>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4990730" y="112920"/>
            <a:ext cx="2210540" cy="2141461"/>
          </a:xfrm>
          <a:prstGeom prst="rect">
            <a:avLst/>
          </a:prstGeom>
          <a:ln>
            <a:noFill/>
          </a:ln>
        </p:spPr>
      </p:pic>
      <p:sp>
        <p:nvSpPr>
          <p:cNvPr id="4" name="Прямоугольник 3">
            <a:extLst>
              <a:ext uri="{FF2B5EF4-FFF2-40B4-BE49-F238E27FC236}">
                <a16:creationId xmlns:a16="http://schemas.microsoft.com/office/drawing/2014/main" id="{9C3DC92D-F4E5-4476-8C99-E2FCD3D836EC}"/>
              </a:ext>
            </a:extLst>
          </p:cNvPr>
          <p:cNvSpPr/>
          <p:nvPr/>
        </p:nvSpPr>
        <p:spPr>
          <a:xfrm>
            <a:off x="7141083" y="3322320"/>
            <a:ext cx="4078552" cy="1569660"/>
          </a:xfrm>
          <a:prstGeom prst="rect">
            <a:avLst/>
          </a:prstGeom>
        </p:spPr>
        <p:txBody>
          <a:bodyPr wrap="none">
            <a:spAutoFit/>
          </a:bodyPr>
          <a:lstStyle/>
          <a:p>
            <a:r>
              <a:rPr lang="en-US" sz="9600" dirty="0">
                <a:solidFill>
                  <a:srgbClr val="6839CF"/>
                </a:solidFill>
                <a:latin typeface="+mj-lt"/>
              </a:rPr>
              <a:t>masters</a:t>
            </a:r>
            <a:endParaRPr lang="ru-RU" dirty="0">
              <a:latin typeface="+mj-lt"/>
            </a:endParaRPr>
          </a:p>
        </p:txBody>
      </p:sp>
    </p:spTree>
    <p:extLst>
      <p:ext uri="{BB962C8B-B14F-4D97-AF65-F5344CB8AC3E}">
        <p14:creationId xmlns:p14="http://schemas.microsoft.com/office/powerpoint/2010/main" val="5650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6" presetClass="emph" presetSubtype="0" fill="hold" grpId="1" nodeType="withEffect">
                                  <p:stCondLst>
                                    <p:cond delay="0"/>
                                  </p:stCondLst>
                                  <p:childTnLst>
                                    <p:animScale>
                                      <p:cBhvr>
                                        <p:cTn id="9" dur="1000" fill="hold"/>
                                        <p:tgtEl>
                                          <p:spTgt spid="2"/>
                                        </p:tgtEl>
                                      </p:cBhvr>
                                      <p:by x="120000" y="120000"/>
                                    </p:animScale>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 grpId="2"/>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4324013-9AB2-4B56-9D4F-735B43198192}"/>
              </a:ext>
            </a:extLst>
          </p:cNvPr>
          <p:cNvPicPr>
            <a:picLocks noChangeAspect="1"/>
          </p:cNvPicPr>
          <p:nvPr/>
        </p:nvPicPr>
        <p:blipFill>
          <a:blip r:embed="rId3"/>
          <a:stretch>
            <a:fillRect/>
          </a:stretch>
        </p:blipFill>
        <p:spPr>
          <a:xfrm>
            <a:off x="410818" y="1285460"/>
            <a:ext cx="6697215" cy="3924217"/>
          </a:xfrm>
          <a:prstGeom prst="rect">
            <a:avLst/>
          </a:prstGeom>
        </p:spPr>
      </p:pic>
      <p:pic>
        <p:nvPicPr>
          <p:cNvPr id="2" name="Рисунок 1">
            <a:extLst>
              <a:ext uri="{FF2B5EF4-FFF2-40B4-BE49-F238E27FC236}">
                <a16:creationId xmlns:a16="http://schemas.microsoft.com/office/drawing/2014/main" id="{9799A516-9EF2-432B-97F5-01C6749A94D3}"/>
              </a:ext>
            </a:extLst>
          </p:cNvPr>
          <p:cNvPicPr>
            <a:picLocks noChangeAspect="1"/>
          </p:cNvPicPr>
          <p:nvPr/>
        </p:nvPicPr>
        <p:blipFill rotWithShape="1">
          <a:blip r:embed="rId4"/>
          <a:srcRect l="10109" t="47729" r="68152" b="36039"/>
          <a:stretch/>
        </p:blipFill>
        <p:spPr>
          <a:xfrm>
            <a:off x="8273148" y="0"/>
            <a:ext cx="3918852" cy="1645920"/>
          </a:xfrm>
          <a:prstGeom prst="rect">
            <a:avLst/>
          </a:prstGeom>
        </p:spPr>
      </p:pic>
      <p:sp>
        <p:nvSpPr>
          <p:cNvPr id="3" name="TextBox 2">
            <a:extLst>
              <a:ext uri="{FF2B5EF4-FFF2-40B4-BE49-F238E27FC236}">
                <a16:creationId xmlns:a16="http://schemas.microsoft.com/office/drawing/2014/main" id="{B7581398-3857-4149-8179-4BBC75B15FFB}"/>
              </a:ext>
            </a:extLst>
          </p:cNvPr>
          <p:cNvSpPr txBox="1"/>
          <p:nvPr/>
        </p:nvSpPr>
        <p:spPr>
          <a:xfrm>
            <a:off x="410818" y="281818"/>
            <a:ext cx="5839511" cy="707886"/>
          </a:xfrm>
          <a:prstGeom prst="rect">
            <a:avLst/>
          </a:prstGeom>
          <a:noFill/>
        </p:spPr>
        <p:txBody>
          <a:bodyPr wrap="square" rtlCol="0">
            <a:spAutoFit/>
          </a:bodyPr>
          <a:lstStyle/>
          <a:p>
            <a:r>
              <a:rPr lang="ru-RU" sz="2000" dirty="0">
                <a:latin typeface="+mj-lt"/>
              </a:rPr>
              <a:t>Ребята проанализировали всех своих конкурентов, а так же сделали </a:t>
            </a:r>
            <a:r>
              <a:rPr lang="en-US" sz="2000" dirty="0">
                <a:latin typeface="+mj-lt"/>
              </a:rPr>
              <a:t>SWOT</a:t>
            </a:r>
            <a:r>
              <a:rPr lang="ru-RU" sz="2000" dirty="0">
                <a:latin typeface="+mj-lt"/>
              </a:rPr>
              <a:t> - анализ</a:t>
            </a:r>
          </a:p>
        </p:txBody>
      </p:sp>
      <p:pic>
        <p:nvPicPr>
          <p:cNvPr id="11" name="Рисунок 10">
            <a:extLst>
              <a:ext uri="{FF2B5EF4-FFF2-40B4-BE49-F238E27FC236}">
                <a16:creationId xmlns:a16="http://schemas.microsoft.com/office/drawing/2014/main" id="{285B0C74-2A7A-4D2E-9305-B49AD66FB1E1}"/>
              </a:ext>
            </a:extLst>
          </p:cNvPr>
          <p:cNvPicPr>
            <a:picLocks noChangeAspect="1"/>
          </p:cNvPicPr>
          <p:nvPr/>
        </p:nvPicPr>
        <p:blipFill rotWithShape="1">
          <a:blip r:embed="rId5"/>
          <a:srcRect l="31701" t="22667" r="27608" b="21156"/>
          <a:stretch/>
        </p:blipFill>
        <p:spPr>
          <a:xfrm>
            <a:off x="6820097" y="2515773"/>
            <a:ext cx="4961085" cy="3852672"/>
          </a:xfrm>
          <a:prstGeom prst="rect">
            <a:avLst/>
          </a:prstGeom>
        </p:spPr>
      </p:pic>
      <p:sp>
        <p:nvSpPr>
          <p:cNvPr id="12" name="TextBox 11">
            <a:extLst>
              <a:ext uri="{FF2B5EF4-FFF2-40B4-BE49-F238E27FC236}">
                <a16:creationId xmlns:a16="http://schemas.microsoft.com/office/drawing/2014/main" id="{81201592-7610-4A93-8008-25F46D987EFD}"/>
              </a:ext>
            </a:extLst>
          </p:cNvPr>
          <p:cNvSpPr txBox="1"/>
          <p:nvPr/>
        </p:nvSpPr>
        <p:spPr>
          <a:xfrm>
            <a:off x="410818" y="5433199"/>
            <a:ext cx="6409279" cy="707886"/>
          </a:xfrm>
          <a:prstGeom prst="rect">
            <a:avLst/>
          </a:prstGeom>
          <a:noFill/>
        </p:spPr>
        <p:txBody>
          <a:bodyPr wrap="square" rtlCol="0">
            <a:spAutoFit/>
          </a:bodyPr>
          <a:lstStyle/>
          <a:p>
            <a:pPr algn="r"/>
            <a:r>
              <a:rPr lang="ru-RU" sz="2000" dirty="0">
                <a:latin typeface="+mj-lt"/>
              </a:rPr>
              <a:t>В итоге они пришли к выводу, что у них нет достойных конкурентов</a:t>
            </a:r>
          </a:p>
        </p:txBody>
      </p:sp>
    </p:spTree>
    <p:extLst>
      <p:ext uri="{BB962C8B-B14F-4D97-AF65-F5344CB8AC3E}">
        <p14:creationId xmlns:p14="http://schemas.microsoft.com/office/powerpoint/2010/main" val="906450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35E142F-833A-4505-A4E9-6E5AA8308692}"/>
              </a:ext>
            </a:extLst>
          </p:cNvPr>
          <p:cNvPicPr>
            <a:picLocks noChangeAspect="1"/>
          </p:cNvPicPr>
          <p:nvPr/>
        </p:nvPicPr>
        <p:blipFill rotWithShape="1">
          <a:blip r:embed="rId3"/>
          <a:srcRect t="8311"/>
          <a:stretch/>
        </p:blipFill>
        <p:spPr>
          <a:xfrm>
            <a:off x="1388962" y="176797"/>
            <a:ext cx="7138935" cy="6504406"/>
          </a:xfrm>
          <a:prstGeom prst="rect">
            <a:avLst/>
          </a:prstGeom>
        </p:spPr>
      </p:pic>
      <p:grpSp>
        <p:nvGrpSpPr>
          <p:cNvPr id="6" name="Группа 5">
            <a:extLst>
              <a:ext uri="{FF2B5EF4-FFF2-40B4-BE49-F238E27FC236}">
                <a16:creationId xmlns:a16="http://schemas.microsoft.com/office/drawing/2014/main" id="{4CA41618-27E6-4446-86CD-C8360605E38A}"/>
              </a:ext>
            </a:extLst>
          </p:cNvPr>
          <p:cNvGrpSpPr/>
          <p:nvPr/>
        </p:nvGrpSpPr>
        <p:grpSpPr>
          <a:xfrm>
            <a:off x="8090704" y="130497"/>
            <a:ext cx="4101296" cy="1253806"/>
            <a:chOff x="7822253" y="176797"/>
            <a:chExt cx="4369747" cy="1409845"/>
          </a:xfrm>
        </p:grpSpPr>
        <p:pic>
          <p:nvPicPr>
            <p:cNvPr id="4" name="Рисунок 3">
              <a:extLst>
                <a:ext uri="{FF2B5EF4-FFF2-40B4-BE49-F238E27FC236}">
                  <a16:creationId xmlns:a16="http://schemas.microsoft.com/office/drawing/2014/main" id="{E01A16C0-46C7-4217-BC9B-108BA1682DB0}"/>
                </a:ext>
              </a:extLst>
            </p:cNvPr>
            <p:cNvPicPr>
              <a:picLocks noChangeAspect="1"/>
            </p:cNvPicPr>
            <p:nvPr/>
          </p:nvPicPr>
          <p:blipFill rotWithShape="1">
            <a:blip r:embed="rId4"/>
            <a:srcRect l="10158" t="46920" r="68292" b="46329"/>
            <a:stretch/>
          </p:blipFill>
          <p:spPr>
            <a:xfrm>
              <a:off x="7822253" y="176797"/>
              <a:ext cx="4369747" cy="769999"/>
            </a:xfrm>
            <a:prstGeom prst="rect">
              <a:avLst/>
            </a:prstGeom>
          </p:spPr>
        </p:pic>
        <p:pic>
          <p:nvPicPr>
            <p:cNvPr id="5" name="Рисунок 4">
              <a:extLst>
                <a:ext uri="{FF2B5EF4-FFF2-40B4-BE49-F238E27FC236}">
                  <a16:creationId xmlns:a16="http://schemas.microsoft.com/office/drawing/2014/main" id="{CA91217C-6E9F-41DA-BD2A-F2BE04E9EE30}"/>
                </a:ext>
              </a:extLst>
            </p:cNvPr>
            <p:cNvPicPr>
              <a:picLocks noChangeAspect="1"/>
            </p:cNvPicPr>
            <p:nvPr/>
          </p:nvPicPr>
          <p:blipFill rotWithShape="1">
            <a:blip r:embed="rId5"/>
            <a:srcRect l="10158" t="56541" r="74273" b="36877"/>
            <a:stretch/>
          </p:blipFill>
          <p:spPr>
            <a:xfrm>
              <a:off x="8782687" y="816644"/>
              <a:ext cx="3237932" cy="769998"/>
            </a:xfrm>
            <a:prstGeom prst="rect">
              <a:avLst/>
            </a:prstGeom>
          </p:spPr>
        </p:pic>
      </p:grpSp>
      <p:sp>
        <p:nvSpPr>
          <p:cNvPr id="7" name="TextBox 6">
            <a:extLst>
              <a:ext uri="{FF2B5EF4-FFF2-40B4-BE49-F238E27FC236}">
                <a16:creationId xmlns:a16="http://schemas.microsoft.com/office/drawing/2014/main" id="{7C62773C-FDBC-4998-879A-47D06AE6E036}"/>
              </a:ext>
            </a:extLst>
          </p:cNvPr>
          <p:cNvSpPr txBox="1"/>
          <p:nvPr/>
        </p:nvSpPr>
        <p:spPr>
          <a:xfrm>
            <a:off x="6667130" y="1686758"/>
            <a:ext cx="3391270" cy="369332"/>
          </a:xfrm>
          <a:prstGeom prst="rect">
            <a:avLst/>
          </a:prstGeom>
          <a:noFill/>
        </p:spPr>
        <p:txBody>
          <a:bodyPr wrap="square" rtlCol="0">
            <a:spAutoFit/>
          </a:bodyPr>
          <a:lstStyle/>
          <a:p>
            <a:r>
              <a:rPr lang="ru-RU" dirty="0">
                <a:latin typeface="+mj-lt"/>
              </a:rPr>
              <a:t>Архитектура навыка</a:t>
            </a:r>
          </a:p>
        </p:txBody>
      </p:sp>
    </p:spTree>
    <p:extLst>
      <p:ext uri="{BB962C8B-B14F-4D97-AF65-F5344CB8AC3E}">
        <p14:creationId xmlns:p14="http://schemas.microsoft.com/office/powerpoint/2010/main" val="2430112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C76682CD-AD7D-4006-A5AE-057A9F9141E4}"/>
              </a:ext>
            </a:extLst>
          </p:cNvPr>
          <p:cNvPicPr>
            <a:picLocks noChangeAspect="1"/>
          </p:cNvPicPr>
          <p:nvPr/>
        </p:nvPicPr>
        <p:blipFill rotWithShape="1">
          <a:blip r:embed="rId3"/>
          <a:srcRect l="10119" t="47619" r="68453" b="35662"/>
          <a:stretch/>
        </p:blipFill>
        <p:spPr>
          <a:xfrm>
            <a:off x="7837713" y="0"/>
            <a:ext cx="4233027" cy="1857829"/>
          </a:xfrm>
          <a:prstGeom prst="rect">
            <a:avLst/>
          </a:prstGeom>
        </p:spPr>
      </p:pic>
      <p:sp>
        <p:nvSpPr>
          <p:cNvPr id="9" name="Прямоугольник 8">
            <a:extLst>
              <a:ext uri="{FF2B5EF4-FFF2-40B4-BE49-F238E27FC236}">
                <a16:creationId xmlns:a16="http://schemas.microsoft.com/office/drawing/2014/main" id="{2719662A-786C-4640-98DA-18F903FB2C6D}"/>
              </a:ext>
            </a:extLst>
          </p:cNvPr>
          <p:cNvSpPr/>
          <p:nvPr/>
        </p:nvSpPr>
        <p:spPr>
          <a:xfrm>
            <a:off x="493485" y="1084541"/>
            <a:ext cx="9637485" cy="5142562"/>
          </a:xfrm>
          <a:prstGeom prst="rect">
            <a:avLst/>
          </a:prstGeom>
        </p:spPr>
        <p:txBody>
          <a:bodyPr wrap="square">
            <a:spAutoFit/>
          </a:bodyPr>
          <a:lstStyle/>
          <a:p>
            <a:pPr marL="742950" lvl="1" indent="-285750">
              <a:lnSpc>
                <a:spcPct val="107000"/>
              </a:lnSpc>
              <a:spcBef>
                <a:spcPts val="1800"/>
              </a:spcBef>
              <a:spcAft>
                <a:spcPts val="0"/>
              </a:spcAft>
              <a:buFont typeface="+mj-lt"/>
              <a:buAutoNum type="arabicPeriod"/>
            </a:pP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Средняя продолжительность сессии</a:t>
            </a:r>
          </a:p>
          <a:p>
            <a:pPr marL="742950" lvl="1" indent="-285750">
              <a:lnSpc>
                <a:spcPct val="107000"/>
              </a:lnSpc>
              <a:spcBef>
                <a:spcPts val="1800"/>
              </a:spcBef>
              <a:spcAft>
                <a:spcPts val="0"/>
              </a:spcAft>
              <a:buFont typeface="+mj-lt"/>
              <a:buAutoNum type="arabicPeriod"/>
            </a:pP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Количество пользователей</a:t>
            </a:r>
          </a:p>
          <a:p>
            <a:pPr marL="742950" lvl="1" indent="-285750">
              <a:lnSpc>
                <a:spcPct val="107000"/>
              </a:lnSpc>
              <a:spcBef>
                <a:spcPts val="1800"/>
              </a:spcBef>
              <a:spcAft>
                <a:spcPts val="0"/>
              </a:spcAft>
              <a:buFont typeface="+mj-lt"/>
              <a:buAutoNum type="arabicPeriod"/>
            </a:pP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Снижение загрузки </a:t>
            </a:r>
            <a:r>
              <a:rPr lang="ru-RU" sz="3200" cap="small" dirty="0" err="1">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колл</a:t>
            </a: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-центра</a:t>
            </a:r>
          </a:p>
          <a:p>
            <a:pPr marL="742950" lvl="1" indent="-285750">
              <a:lnSpc>
                <a:spcPct val="107000"/>
              </a:lnSpc>
              <a:spcBef>
                <a:spcPts val="1800"/>
              </a:spcBef>
              <a:spcAft>
                <a:spcPts val="0"/>
              </a:spcAft>
              <a:buFont typeface="+mj-lt"/>
              <a:buAutoNum type="arabicPeriod"/>
            </a:pP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Рейтинг навыка</a:t>
            </a:r>
          </a:p>
          <a:p>
            <a:pPr marL="742950" lvl="1" indent="-285750">
              <a:lnSpc>
                <a:spcPct val="107000"/>
              </a:lnSpc>
              <a:spcBef>
                <a:spcPts val="1800"/>
              </a:spcBef>
              <a:spcAft>
                <a:spcPts val="0"/>
              </a:spcAft>
              <a:buFont typeface="+mj-lt"/>
              <a:buAutoNum type="arabicPeriod"/>
            </a:pP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Популярные темы диалога(вопросы)</a:t>
            </a:r>
          </a:p>
          <a:p>
            <a:pPr marL="742950" lvl="1" indent="-285750">
              <a:lnSpc>
                <a:spcPct val="107000"/>
              </a:lnSpc>
              <a:spcBef>
                <a:spcPts val="1800"/>
              </a:spcBef>
              <a:spcAft>
                <a:spcPts val="0"/>
              </a:spcAft>
              <a:buFont typeface="+mj-lt"/>
              <a:buAutoNum type="arabicPeriod"/>
            </a:pP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Рост </a:t>
            </a:r>
            <a:r>
              <a:rPr lang="en-US"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CRM(Customer relationship </a:t>
            </a:r>
            <a:r>
              <a:rPr lang="en-US" sz="3200" cap="small" dirty="0" err="1">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Managment</a:t>
            </a:r>
            <a:r>
              <a:rPr lang="en-US"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a:t>
            </a:r>
            <a:endPar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endParaRPr>
          </a:p>
          <a:p>
            <a:pPr marL="742950" lvl="1" indent="-285750">
              <a:lnSpc>
                <a:spcPct val="107000"/>
              </a:lnSpc>
              <a:spcBef>
                <a:spcPts val="1800"/>
              </a:spcBef>
              <a:spcAft>
                <a:spcPts val="0"/>
              </a:spcAft>
              <a:buFont typeface="+mj-lt"/>
              <a:buAutoNum type="arabicPeriod"/>
            </a:pP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GCR (</a:t>
            </a:r>
            <a:r>
              <a:rPr lang="ru-RU" sz="3200" cap="small" dirty="0" err="1">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Goal</a:t>
            </a: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 </a:t>
            </a:r>
            <a:r>
              <a:rPr lang="ru-RU" sz="3200" cap="small" dirty="0" err="1">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Completion</a:t>
            </a: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 </a:t>
            </a:r>
            <a:r>
              <a:rPr lang="ru-RU" sz="3200" cap="small" dirty="0" err="1">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Rate</a:t>
            </a:r>
            <a:r>
              <a:rPr lang="ru-RU" sz="3200" cap="small" dirty="0">
                <a:solidFill>
                  <a:srgbClr val="6839CF"/>
                </a:solidFill>
                <a:latin typeface="Calibri Light" panose="020F0302020204030204" pitchFamily="3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1421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576D8390-6185-4B7A-80C3-3FC35BED3D86}"/>
              </a:ext>
            </a:extLst>
          </p:cNvPr>
          <p:cNvGraphicFramePr>
            <a:graphicFrameLocks noGrp="1"/>
          </p:cNvGraphicFramePr>
          <p:nvPr>
            <p:extLst>
              <p:ext uri="{D42A27DB-BD31-4B8C-83A1-F6EECF244321}">
                <p14:modId xmlns:p14="http://schemas.microsoft.com/office/powerpoint/2010/main" val="3856060377"/>
              </p:ext>
            </p:extLst>
          </p:nvPr>
        </p:nvGraphicFramePr>
        <p:xfrm>
          <a:off x="6604000" y="2900651"/>
          <a:ext cx="4968397" cy="2244344"/>
        </p:xfrm>
        <a:graphic>
          <a:graphicData uri="http://schemas.openxmlformats.org/drawingml/2006/table">
            <a:tbl>
              <a:tblPr firstRow="1" firstCol="1" bandRow="1"/>
              <a:tblGrid>
                <a:gridCol w="249382">
                  <a:extLst>
                    <a:ext uri="{9D8B030D-6E8A-4147-A177-3AD203B41FA5}">
                      <a16:colId xmlns:a16="http://schemas.microsoft.com/office/drawing/2014/main" val="2315735992"/>
                    </a:ext>
                  </a:extLst>
                </a:gridCol>
                <a:gridCol w="314036">
                  <a:extLst>
                    <a:ext uri="{9D8B030D-6E8A-4147-A177-3AD203B41FA5}">
                      <a16:colId xmlns:a16="http://schemas.microsoft.com/office/drawing/2014/main" val="1760066707"/>
                    </a:ext>
                  </a:extLst>
                </a:gridCol>
                <a:gridCol w="655782">
                  <a:extLst>
                    <a:ext uri="{9D8B030D-6E8A-4147-A177-3AD203B41FA5}">
                      <a16:colId xmlns:a16="http://schemas.microsoft.com/office/drawing/2014/main" val="2920619628"/>
                    </a:ext>
                  </a:extLst>
                </a:gridCol>
                <a:gridCol w="258618">
                  <a:extLst>
                    <a:ext uri="{9D8B030D-6E8A-4147-A177-3AD203B41FA5}">
                      <a16:colId xmlns:a16="http://schemas.microsoft.com/office/drawing/2014/main" val="4189078504"/>
                    </a:ext>
                  </a:extLst>
                </a:gridCol>
                <a:gridCol w="592348">
                  <a:extLst>
                    <a:ext uri="{9D8B030D-6E8A-4147-A177-3AD203B41FA5}">
                      <a16:colId xmlns:a16="http://schemas.microsoft.com/office/drawing/2014/main" val="2520806540"/>
                    </a:ext>
                  </a:extLst>
                </a:gridCol>
                <a:gridCol w="414033">
                  <a:extLst>
                    <a:ext uri="{9D8B030D-6E8A-4147-A177-3AD203B41FA5}">
                      <a16:colId xmlns:a16="http://schemas.microsoft.com/office/drawing/2014/main" val="729115821"/>
                    </a:ext>
                  </a:extLst>
                </a:gridCol>
                <a:gridCol w="414033">
                  <a:extLst>
                    <a:ext uri="{9D8B030D-6E8A-4147-A177-3AD203B41FA5}">
                      <a16:colId xmlns:a16="http://schemas.microsoft.com/office/drawing/2014/main" val="2193091148"/>
                    </a:ext>
                  </a:extLst>
                </a:gridCol>
                <a:gridCol w="414033">
                  <a:extLst>
                    <a:ext uri="{9D8B030D-6E8A-4147-A177-3AD203B41FA5}">
                      <a16:colId xmlns:a16="http://schemas.microsoft.com/office/drawing/2014/main" val="2254494069"/>
                    </a:ext>
                  </a:extLst>
                </a:gridCol>
                <a:gridCol w="414033">
                  <a:extLst>
                    <a:ext uri="{9D8B030D-6E8A-4147-A177-3AD203B41FA5}">
                      <a16:colId xmlns:a16="http://schemas.microsoft.com/office/drawing/2014/main" val="1041306847"/>
                    </a:ext>
                  </a:extLst>
                </a:gridCol>
                <a:gridCol w="414033">
                  <a:extLst>
                    <a:ext uri="{9D8B030D-6E8A-4147-A177-3AD203B41FA5}">
                      <a16:colId xmlns:a16="http://schemas.microsoft.com/office/drawing/2014/main" val="64452411"/>
                    </a:ext>
                  </a:extLst>
                </a:gridCol>
                <a:gridCol w="414033">
                  <a:extLst>
                    <a:ext uri="{9D8B030D-6E8A-4147-A177-3AD203B41FA5}">
                      <a16:colId xmlns:a16="http://schemas.microsoft.com/office/drawing/2014/main" val="2664929087"/>
                    </a:ext>
                  </a:extLst>
                </a:gridCol>
                <a:gridCol w="414033">
                  <a:extLst>
                    <a:ext uri="{9D8B030D-6E8A-4147-A177-3AD203B41FA5}">
                      <a16:colId xmlns:a16="http://schemas.microsoft.com/office/drawing/2014/main" val="1846079596"/>
                    </a:ext>
                  </a:extLst>
                </a:gridCol>
              </a:tblGrid>
              <a:tr h="0">
                <a:tc rowSpan="11">
                  <a:txBody>
                    <a:bodyPr/>
                    <a:lstStyle/>
                    <a:p>
                      <a:pPr marL="71755" marR="71755"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Последствия</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12,9,8,4</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11</a:t>
                      </a: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ru-RU"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2</a:t>
                      </a:r>
                      <a:endParaRPr lang="ru-RU" sz="18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4064235631"/>
                  </a:ext>
                </a:extLst>
              </a:tr>
              <a:tr h="0">
                <a:tc vMerge="1">
                  <a:txBody>
                    <a:bodyPr/>
                    <a:lstStyle/>
                    <a:p>
                      <a:endParaRPr lang="ru-RU"/>
                    </a:p>
                  </a:txBody>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3733896714"/>
                  </a:ext>
                </a:extLst>
              </a:tr>
              <a:tr h="0">
                <a:tc vMerge="1">
                  <a:txBody>
                    <a:bodyPr/>
                    <a:lstStyle/>
                    <a:p>
                      <a:endParaRPr lang="ru-RU"/>
                    </a:p>
                  </a:txBody>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2765216874"/>
                  </a:ext>
                </a:extLst>
              </a:tr>
              <a:tr h="0">
                <a:tc vMerge="1">
                  <a:txBody>
                    <a:bodyPr/>
                    <a:lstStyle/>
                    <a:p>
                      <a:endParaRPr lang="ru-RU"/>
                    </a:p>
                  </a:txBody>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ru-RU"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1716508798"/>
                  </a:ext>
                </a:extLst>
              </a:tr>
              <a:tr h="0">
                <a:tc vMerge="1">
                  <a:txBody>
                    <a:bodyPr/>
                    <a:lstStyle/>
                    <a:p>
                      <a:endParaRPr lang="ru-RU"/>
                    </a:p>
                  </a:txBody>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1217317275"/>
                  </a:ext>
                </a:extLst>
              </a:tr>
              <a:tr h="0">
                <a:tc vMerge="1">
                  <a:txBody>
                    <a:bodyPr/>
                    <a:lstStyle/>
                    <a:p>
                      <a:endParaRPr lang="ru-RU"/>
                    </a:p>
                  </a:txBody>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pPr>
                      <a:endParaRPr lang="ru-RU" sz="1100" dirty="0">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1160726873"/>
                  </a:ext>
                </a:extLst>
              </a:tr>
              <a:tr h="0">
                <a:tc vMerge="1">
                  <a:txBody>
                    <a:bodyPr/>
                    <a:lstStyle/>
                    <a:p>
                      <a:endParaRPr lang="ru-RU"/>
                    </a:p>
                  </a:txBody>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13</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1622685488"/>
                  </a:ext>
                </a:extLst>
              </a:tr>
              <a:tr h="0">
                <a:tc vMerge="1">
                  <a:txBody>
                    <a:bodyPr/>
                    <a:lstStyle/>
                    <a:p>
                      <a:endParaRPr lang="ru-RU"/>
                    </a:p>
                  </a:txBody>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pPr>
                      <a:endParaRPr lang="ru-RU" sz="1100">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2539871905"/>
                  </a:ext>
                </a:extLst>
              </a:tr>
              <a:tr h="0">
                <a:tc vMerge="1">
                  <a:txBody>
                    <a:bodyPr/>
                    <a:lstStyle/>
                    <a:p>
                      <a:endParaRPr lang="ru-RU"/>
                    </a:p>
                  </a:txBody>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877373528"/>
                  </a:ext>
                </a:extLst>
              </a:tr>
              <a:tr h="0">
                <a:tc vMerge="1">
                  <a:txBody>
                    <a:bodyPr/>
                    <a:lstStyle/>
                    <a:p>
                      <a:endParaRPr lang="ru-RU"/>
                    </a:p>
                  </a:txBody>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965995164"/>
                  </a:ext>
                </a:extLst>
              </a:tr>
              <a:tr h="0">
                <a:tc vMerge="1">
                  <a:txBody>
                    <a:bodyPr/>
                    <a:lstStyle/>
                    <a:p>
                      <a:endParaRPr lang="ru-RU"/>
                    </a:p>
                  </a:txBody>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7754052"/>
                  </a:ext>
                </a:extLst>
              </a:tr>
              <a:tr h="0">
                <a:tc gridSpan="12">
                  <a:txBody>
                    <a:bodyPr/>
                    <a:lstStyle/>
                    <a:p>
                      <a:pPr algn="l">
                        <a:lnSpc>
                          <a:spcPct val="107000"/>
                        </a:lnSpc>
                        <a:spcAft>
                          <a:spcPts val="0"/>
                        </a:spcAft>
                      </a:pPr>
                      <a:r>
                        <a:rPr lang="ru-RU"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Вероятность</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734993581"/>
                  </a:ext>
                </a:extLst>
              </a:tr>
            </a:tbl>
          </a:graphicData>
        </a:graphic>
      </p:graphicFrame>
      <p:pic>
        <p:nvPicPr>
          <p:cNvPr id="7" name="Рисунок 6">
            <a:extLst>
              <a:ext uri="{FF2B5EF4-FFF2-40B4-BE49-F238E27FC236}">
                <a16:creationId xmlns:a16="http://schemas.microsoft.com/office/drawing/2014/main" id="{1DD8DBC0-5A13-466E-B35B-A2DF489176D0}"/>
              </a:ext>
            </a:extLst>
          </p:cNvPr>
          <p:cNvPicPr>
            <a:picLocks noChangeAspect="1"/>
          </p:cNvPicPr>
          <p:nvPr/>
        </p:nvPicPr>
        <p:blipFill rotWithShape="1">
          <a:blip r:embed="rId3"/>
          <a:srcRect l="10357" t="35767" r="68333" b="48921"/>
          <a:stretch/>
        </p:blipFill>
        <p:spPr>
          <a:xfrm>
            <a:off x="8330464" y="27633"/>
            <a:ext cx="3774450" cy="1525448"/>
          </a:xfrm>
          <a:prstGeom prst="rect">
            <a:avLst/>
          </a:prstGeom>
        </p:spPr>
      </p:pic>
      <p:sp>
        <p:nvSpPr>
          <p:cNvPr id="8" name="TextBox 7">
            <a:extLst>
              <a:ext uri="{FF2B5EF4-FFF2-40B4-BE49-F238E27FC236}">
                <a16:creationId xmlns:a16="http://schemas.microsoft.com/office/drawing/2014/main" id="{AE4CD127-97A6-4AC7-AF28-27C60112F809}"/>
              </a:ext>
            </a:extLst>
          </p:cNvPr>
          <p:cNvSpPr txBox="1"/>
          <p:nvPr/>
        </p:nvSpPr>
        <p:spPr>
          <a:xfrm>
            <a:off x="240912" y="313303"/>
            <a:ext cx="5471886" cy="954107"/>
          </a:xfrm>
          <a:prstGeom prst="rect">
            <a:avLst/>
          </a:prstGeom>
          <a:noFill/>
        </p:spPr>
        <p:txBody>
          <a:bodyPr wrap="square" rtlCol="0">
            <a:spAutoFit/>
          </a:bodyPr>
          <a:lstStyle/>
          <a:p>
            <a:r>
              <a:rPr lang="ru-RU" sz="2800" dirty="0">
                <a:latin typeface="+mj-lt"/>
              </a:rPr>
              <a:t>Ребятам расслабляться не приходится…</a:t>
            </a:r>
          </a:p>
        </p:txBody>
      </p:sp>
      <p:graphicFrame>
        <p:nvGraphicFramePr>
          <p:cNvPr id="9" name="Таблица 8">
            <a:extLst>
              <a:ext uri="{FF2B5EF4-FFF2-40B4-BE49-F238E27FC236}">
                <a16:creationId xmlns:a16="http://schemas.microsoft.com/office/drawing/2014/main" id="{E0685990-1CB6-46CD-9375-1A6AECCAFC1F}"/>
              </a:ext>
            </a:extLst>
          </p:cNvPr>
          <p:cNvGraphicFramePr>
            <a:graphicFrameLocks noGrp="1"/>
          </p:cNvGraphicFramePr>
          <p:nvPr>
            <p:extLst>
              <p:ext uri="{D42A27DB-BD31-4B8C-83A1-F6EECF244321}">
                <p14:modId xmlns:p14="http://schemas.microsoft.com/office/powerpoint/2010/main" val="626623938"/>
              </p:ext>
            </p:extLst>
          </p:nvPr>
        </p:nvGraphicFramePr>
        <p:xfrm>
          <a:off x="240912" y="1416506"/>
          <a:ext cx="5708073" cy="5212634"/>
        </p:xfrm>
        <a:graphic>
          <a:graphicData uri="http://schemas.openxmlformats.org/drawingml/2006/table">
            <a:tbl>
              <a:tblPr firstRow="1" firstCol="1" bandRow="1"/>
              <a:tblGrid>
                <a:gridCol w="1684713">
                  <a:extLst>
                    <a:ext uri="{9D8B030D-6E8A-4147-A177-3AD203B41FA5}">
                      <a16:colId xmlns:a16="http://schemas.microsoft.com/office/drawing/2014/main" val="4170087318"/>
                    </a:ext>
                  </a:extLst>
                </a:gridCol>
                <a:gridCol w="2089029">
                  <a:extLst>
                    <a:ext uri="{9D8B030D-6E8A-4147-A177-3AD203B41FA5}">
                      <a16:colId xmlns:a16="http://schemas.microsoft.com/office/drawing/2014/main" val="3000382848"/>
                    </a:ext>
                  </a:extLst>
                </a:gridCol>
                <a:gridCol w="1934331">
                  <a:extLst>
                    <a:ext uri="{9D8B030D-6E8A-4147-A177-3AD203B41FA5}">
                      <a16:colId xmlns:a16="http://schemas.microsoft.com/office/drawing/2014/main" val="2432975651"/>
                    </a:ext>
                  </a:extLst>
                </a:gridCol>
              </a:tblGrid>
              <a:tr h="304213">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1.</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Сжатые сроки</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905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Не успеем найти и исправить ошибки</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905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dirty="0">
                          <a:effectLst/>
                          <a:latin typeface="Calibri Light" panose="020F0302020204030204" pitchFamily="34" charset="0"/>
                          <a:ea typeface="Times New Roman" panose="02020603050405020304" pitchFamily="18" charset="0"/>
                          <a:cs typeface="Times New Roman" panose="02020603050405020304" pitchFamily="18" charset="0"/>
                        </a:rPr>
                        <a:t>Пострадает качество продукта, получим плохую оценку</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905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extLst>
                  <a:ext uri="{0D108BD9-81ED-4DB2-BD59-A6C34878D82A}">
                    <a16:rowId xmlns:a16="http://schemas.microsoft.com/office/drawing/2014/main" val="4273940772"/>
                  </a:ext>
                </a:extLst>
              </a:tr>
              <a:tr h="382907">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2.</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Недостаточная документация на сервисы, которые мы используем</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dirty="0">
                          <a:effectLst/>
                          <a:latin typeface="Calibri Light" panose="020F0302020204030204" pitchFamily="34" charset="0"/>
                          <a:ea typeface="Times New Roman" panose="02020603050405020304" pitchFamily="18" charset="0"/>
                          <a:cs typeface="Times New Roman" panose="02020603050405020304" pitchFamily="18" charset="0"/>
                        </a:rPr>
                        <a:t>Возникновение непредсказуемых ошибок в программе</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dirty="0">
                          <a:effectLst/>
                          <a:latin typeface="Calibri Light" panose="020F0302020204030204" pitchFamily="34" charset="0"/>
                          <a:ea typeface="Times New Roman" panose="02020603050405020304" pitchFamily="18" charset="0"/>
                          <a:cs typeface="Times New Roman" panose="02020603050405020304" pitchFamily="18" charset="0"/>
                        </a:rPr>
                        <a:t>Потеря времени, возможно упустим ошибки в программе</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extLst>
                  <a:ext uri="{0D108BD9-81ED-4DB2-BD59-A6C34878D82A}">
                    <a16:rowId xmlns:a16="http://schemas.microsoft.com/office/drawing/2014/main" val="3631170938"/>
                  </a:ext>
                </a:extLst>
              </a:tr>
              <a:tr h="328293">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3.</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Плохое тестирование</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Calibri" panose="020F0502020204030204" pitchFamily="34" charset="0"/>
                          <a:cs typeface="Times New Roman" panose="02020603050405020304" pitchFamily="18" charset="0"/>
                        </a:rPr>
                        <a:t>Поломка программы</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Пострадает качество продукта, получим плохую оценку</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extLst>
                  <a:ext uri="{0D108BD9-81ED-4DB2-BD59-A6C34878D82A}">
                    <a16:rowId xmlns:a16="http://schemas.microsoft.com/office/drawing/2014/main" val="3341025331"/>
                  </a:ext>
                </a:extLst>
              </a:tr>
              <a:tr h="429306">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4.</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Неполадки на сервере</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Ошибки в программе, невозможность демонстрации</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Не сдадим проект, получим плохую оценку</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extLst>
                  <a:ext uri="{0D108BD9-81ED-4DB2-BD59-A6C34878D82A}">
                    <a16:rowId xmlns:a16="http://schemas.microsoft.com/office/drawing/2014/main" val="1326339638"/>
                  </a:ext>
                </a:extLst>
              </a:tr>
              <a:tr h="485094">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5.</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Технологии, которые мы используем, уберут из общего доступа</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Невозможность реализации проекта</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Получим плохую оценку, не сдадим проект</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extLst>
                  <a:ext uri="{0D108BD9-81ED-4DB2-BD59-A6C34878D82A}">
                    <a16:rowId xmlns:a16="http://schemas.microsoft.com/office/drawing/2014/main" val="2882206770"/>
                  </a:ext>
                </a:extLst>
              </a:tr>
              <a:tr h="450653">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6.</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Сложное обучение в университете</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Члены команды не сдадут сессию и их отчислят</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Не успеем справиться с проектом, часть проекта будет не готова</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extLst>
                  <a:ext uri="{0D108BD9-81ED-4DB2-BD59-A6C34878D82A}">
                    <a16:rowId xmlns:a16="http://schemas.microsoft.com/office/drawing/2014/main" val="4106473437"/>
                  </a:ext>
                </a:extLst>
              </a:tr>
              <a:tr h="318115">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7.</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Конфликты внутри команды</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Испортить отношения в команде</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dirty="0">
                          <a:effectLst/>
                          <a:latin typeface="Calibri Light" panose="020F0302020204030204" pitchFamily="34" charset="0"/>
                          <a:ea typeface="Times New Roman" panose="02020603050405020304" pitchFamily="18" charset="0"/>
                          <a:cs typeface="Times New Roman" panose="02020603050405020304" pitchFamily="18" charset="0"/>
                        </a:rPr>
                        <a:t>Получим плохую оценку, не сдадим проект</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extLst>
                  <a:ext uri="{0D108BD9-81ED-4DB2-BD59-A6C34878D82A}">
                    <a16:rowId xmlns:a16="http://schemas.microsoft.com/office/drawing/2014/main" val="1289698856"/>
                  </a:ext>
                </a:extLst>
              </a:tr>
              <a:tr h="328512">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8.</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Волнение, неуверенность, плохая подготовка</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Провал на презентации</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Плохая оценка, потеря репутации</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extLst>
                  <a:ext uri="{0D108BD9-81ED-4DB2-BD59-A6C34878D82A}">
                    <a16:rowId xmlns:a16="http://schemas.microsoft.com/office/drawing/2014/main" val="4254512590"/>
                  </a:ext>
                </a:extLst>
              </a:tr>
              <a:tr h="487680">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9.</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Не сможем приехать на презентацию проекта (по неведомым причинам)</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Не проведем презентацию проекта</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Получим плохую оценку</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extLst>
                  <a:ext uri="{0D108BD9-81ED-4DB2-BD59-A6C34878D82A}">
                    <a16:rowId xmlns:a16="http://schemas.microsoft.com/office/drawing/2014/main" val="1000556395"/>
                  </a:ext>
                </a:extLst>
              </a:tr>
              <a:tr h="477520">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10.</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Выполнение проекта не понравится заказчику</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Не успеем переделать проект</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Получим плохую оценку и потеряем репутацию, придется переделывать проект под новые требования</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extLst>
                  <a:ext uri="{0D108BD9-81ED-4DB2-BD59-A6C34878D82A}">
                    <a16:rowId xmlns:a16="http://schemas.microsoft.com/office/drawing/2014/main" val="1732286077"/>
                  </a:ext>
                </a:extLst>
              </a:tr>
              <a:tr h="518160">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11.</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Плохое интервью и обсуждение требований, плохая коммуникация с заказчиком</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Неверное выполнение требований заказчика</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Неверно реализуем проект, получим плохую оценку, потеряем репутацию</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extLst>
                  <a:ext uri="{0D108BD9-81ED-4DB2-BD59-A6C34878D82A}">
                    <a16:rowId xmlns:a16="http://schemas.microsoft.com/office/drawing/2014/main" val="3803628105"/>
                  </a:ext>
                </a:extLst>
              </a:tr>
              <a:tr h="304800">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12.</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У НИУ ВШЭ заберут лицензию</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НИУ ВШЭ закроют</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Проект потеряет актуальность, время потрачено впустую</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tcPr>
                </a:tc>
                <a:extLst>
                  <a:ext uri="{0D108BD9-81ED-4DB2-BD59-A6C34878D82A}">
                    <a16:rowId xmlns:a16="http://schemas.microsoft.com/office/drawing/2014/main" val="3743720428"/>
                  </a:ext>
                </a:extLst>
              </a:tr>
              <a:tr h="314960">
                <a:tc>
                  <a:txBody>
                    <a:bodyPr/>
                    <a:lstStyle/>
                    <a:p>
                      <a:pPr marL="0" lvl="0" indent="0">
                        <a:lnSpc>
                          <a:spcPct val="115000"/>
                        </a:lnSpc>
                        <a:spcAft>
                          <a:spcPts val="600"/>
                        </a:spcAft>
                        <a:buFont typeface="+mj-lt"/>
                        <a:buNone/>
                      </a:pPr>
                      <a:r>
                        <a:rPr lang="en-US" sz="900" i="1" dirty="0">
                          <a:effectLst/>
                          <a:latin typeface="Calibri Light" panose="020F0302020204030204" pitchFamily="34" charset="0"/>
                          <a:ea typeface="Times New Roman" panose="02020603050405020304" pitchFamily="18" charset="0"/>
                          <a:cs typeface="Times New Roman" panose="02020603050405020304" pitchFamily="18" charset="0"/>
                        </a:rPr>
                        <a:t>13.</a:t>
                      </a:r>
                      <a:r>
                        <a:rPr lang="ru-RU" sz="900" i="1" dirty="0">
                          <a:effectLst/>
                          <a:latin typeface="Calibri Light" panose="020F0302020204030204" pitchFamily="34" charset="0"/>
                          <a:ea typeface="Times New Roman" panose="02020603050405020304" pitchFamily="18" charset="0"/>
                          <a:cs typeface="Times New Roman" panose="02020603050405020304" pitchFamily="18" charset="0"/>
                        </a:rPr>
                        <a:t>Развитие других вузов</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a:noFill/>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a:effectLst/>
                          <a:latin typeface="Calibri Light" panose="020F0302020204030204" pitchFamily="34" charset="0"/>
                          <a:ea typeface="Times New Roman" panose="02020603050405020304" pitchFamily="18" charset="0"/>
                          <a:cs typeface="Times New Roman" panose="02020603050405020304" pitchFamily="18" charset="0"/>
                        </a:rPr>
                        <a:t>Появится более сильный конкурент</a:t>
                      </a:r>
                      <a:endParaRPr lang="ru-RU"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w="12700" cap="flat" cmpd="sng" algn="ctr">
                      <a:solidFill>
                        <a:srgbClr val="A487E3"/>
                      </a:solidFill>
                      <a:prstDash val="solid"/>
                      <a:round/>
                      <a:headEnd type="none" w="med" len="med"/>
                      <a:tailEnd type="none" w="med" len="med"/>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tc>
                  <a:txBody>
                    <a:bodyPr/>
                    <a:lstStyle/>
                    <a:p>
                      <a:pPr>
                        <a:lnSpc>
                          <a:spcPct val="107000"/>
                        </a:lnSpc>
                        <a:spcAft>
                          <a:spcPts val="0"/>
                        </a:spcAft>
                      </a:pPr>
                      <a:r>
                        <a:rPr lang="ru-RU" sz="900" dirty="0">
                          <a:effectLst/>
                          <a:latin typeface="Calibri Light" panose="020F0302020204030204" pitchFamily="34" charset="0"/>
                          <a:ea typeface="Times New Roman" panose="02020603050405020304" pitchFamily="18" charset="0"/>
                          <a:cs typeface="Times New Roman" panose="02020603050405020304" pitchFamily="18" charset="0"/>
                        </a:rPr>
                        <a:t>Придется переделывать проект под новые требования</a:t>
                      </a:r>
                      <a:endParaRPr lang="ru-RU"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344" marR="41344" marT="0" marB="0">
                    <a:lnL w="12700" cap="flat" cmpd="sng" algn="ctr">
                      <a:solidFill>
                        <a:srgbClr val="A487E3"/>
                      </a:solidFill>
                      <a:prstDash val="solid"/>
                      <a:round/>
                      <a:headEnd type="none" w="med" len="med"/>
                      <a:tailEnd type="none" w="med" len="med"/>
                    </a:lnL>
                    <a:lnR>
                      <a:noFill/>
                    </a:lnR>
                    <a:lnT w="12700" cap="flat" cmpd="sng" algn="ctr">
                      <a:solidFill>
                        <a:srgbClr val="A487E3"/>
                      </a:solidFill>
                      <a:prstDash val="solid"/>
                      <a:round/>
                      <a:headEnd type="none" w="med" len="med"/>
                      <a:tailEnd type="none" w="med" len="med"/>
                    </a:lnT>
                    <a:lnB w="12700" cap="flat" cmpd="sng" algn="ctr">
                      <a:solidFill>
                        <a:srgbClr val="A487E3"/>
                      </a:solidFill>
                      <a:prstDash val="solid"/>
                      <a:round/>
                      <a:headEnd type="none" w="med" len="med"/>
                      <a:tailEnd type="none" w="med" len="med"/>
                    </a:lnB>
                    <a:solidFill>
                      <a:srgbClr val="E0D7F5"/>
                    </a:solidFill>
                  </a:tcPr>
                </a:tc>
                <a:extLst>
                  <a:ext uri="{0D108BD9-81ED-4DB2-BD59-A6C34878D82A}">
                    <a16:rowId xmlns:a16="http://schemas.microsoft.com/office/drawing/2014/main" val="3658732355"/>
                  </a:ext>
                </a:extLst>
              </a:tr>
            </a:tbl>
          </a:graphicData>
        </a:graphic>
      </p:graphicFrame>
    </p:spTree>
    <p:extLst>
      <p:ext uri="{BB962C8B-B14F-4D97-AF65-F5344CB8AC3E}">
        <p14:creationId xmlns:p14="http://schemas.microsoft.com/office/powerpoint/2010/main" val="268534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EB7625-8911-4B18-9EA8-1BC4C3982306}"/>
              </a:ext>
            </a:extLst>
          </p:cNvPr>
          <p:cNvSpPr>
            <a:spLocks noGrp="1"/>
          </p:cNvSpPr>
          <p:nvPr>
            <p:ph type="title"/>
          </p:nvPr>
        </p:nvSpPr>
        <p:spPr/>
        <p:txBody>
          <a:bodyPr/>
          <a:lstStyle/>
          <a:p>
            <a:r>
              <a:rPr lang="ru-RU" dirty="0">
                <a:solidFill>
                  <a:srgbClr val="6839CF"/>
                </a:solidFill>
              </a:rPr>
              <a:t>Диаграмма </a:t>
            </a:r>
            <a:r>
              <a:rPr lang="ru-RU" dirty="0" err="1">
                <a:solidFill>
                  <a:srgbClr val="6839CF"/>
                </a:solidFill>
              </a:rPr>
              <a:t>Ганта</a:t>
            </a:r>
            <a:endParaRPr lang="ru-RU" dirty="0">
              <a:solidFill>
                <a:srgbClr val="6839CF"/>
              </a:solidFill>
            </a:endParaRPr>
          </a:p>
        </p:txBody>
      </p:sp>
      <p:pic>
        <p:nvPicPr>
          <p:cNvPr id="3" name="Рисунок 2">
            <a:extLst>
              <a:ext uri="{FF2B5EF4-FFF2-40B4-BE49-F238E27FC236}">
                <a16:creationId xmlns:a16="http://schemas.microsoft.com/office/drawing/2014/main" id="{E6830D1A-7E41-4495-82FE-D749E0B84C67}"/>
              </a:ext>
            </a:extLst>
          </p:cNvPr>
          <p:cNvPicPr>
            <a:picLocks noChangeAspect="1"/>
          </p:cNvPicPr>
          <p:nvPr/>
        </p:nvPicPr>
        <p:blipFill rotWithShape="1">
          <a:blip r:embed="rId3"/>
          <a:srcRect l="10063" t="35781" r="68291" b="35696"/>
          <a:stretch/>
        </p:blipFill>
        <p:spPr>
          <a:xfrm>
            <a:off x="8762036" y="210543"/>
            <a:ext cx="3159888" cy="2342198"/>
          </a:xfrm>
          <a:prstGeom prst="rect">
            <a:avLst/>
          </a:prstGeom>
        </p:spPr>
      </p:pic>
    </p:spTree>
    <p:extLst>
      <p:ext uri="{BB962C8B-B14F-4D97-AF65-F5344CB8AC3E}">
        <p14:creationId xmlns:p14="http://schemas.microsoft.com/office/powerpoint/2010/main" val="864872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FD26A4-4FBB-471A-A3E1-11FD97BE9F49}"/>
              </a:ext>
            </a:extLst>
          </p:cNvPr>
          <p:cNvSpPr>
            <a:spLocks noGrp="1"/>
          </p:cNvSpPr>
          <p:nvPr>
            <p:ph type="title"/>
          </p:nvPr>
        </p:nvSpPr>
        <p:spPr/>
        <p:txBody>
          <a:bodyPr/>
          <a:lstStyle/>
          <a:p>
            <a:r>
              <a:rPr lang="en-US" dirty="0">
                <a:solidFill>
                  <a:srgbClr val="6839CF"/>
                </a:solidFill>
              </a:rPr>
              <a:t>Demo</a:t>
            </a:r>
            <a:endParaRPr lang="ru-RU" dirty="0">
              <a:solidFill>
                <a:srgbClr val="6839CF"/>
              </a:solidFill>
            </a:endParaRPr>
          </a:p>
        </p:txBody>
      </p:sp>
      <p:pic>
        <p:nvPicPr>
          <p:cNvPr id="3" name="Рисунок 2">
            <a:extLst>
              <a:ext uri="{FF2B5EF4-FFF2-40B4-BE49-F238E27FC236}">
                <a16:creationId xmlns:a16="http://schemas.microsoft.com/office/drawing/2014/main" id="{8BE4A98A-CDD2-4E7C-AA4D-CD85AC8C7812}"/>
              </a:ext>
            </a:extLst>
          </p:cNvPr>
          <p:cNvPicPr>
            <a:picLocks noChangeAspect="1"/>
          </p:cNvPicPr>
          <p:nvPr/>
        </p:nvPicPr>
        <p:blipFill rotWithShape="1">
          <a:blip r:embed="rId3"/>
          <a:srcRect l="10254" t="51477" r="68342" b="40556"/>
          <a:stretch/>
        </p:blipFill>
        <p:spPr>
          <a:xfrm>
            <a:off x="7563905" y="223520"/>
            <a:ext cx="3285705" cy="688027"/>
          </a:xfrm>
          <a:prstGeom prst="rect">
            <a:avLst/>
          </a:prstGeom>
        </p:spPr>
      </p:pic>
    </p:spTree>
    <p:extLst>
      <p:ext uri="{BB962C8B-B14F-4D97-AF65-F5344CB8AC3E}">
        <p14:creationId xmlns:p14="http://schemas.microsoft.com/office/powerpoint/2010/main" val="3925893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0DA63C-EEE0-40B5-AC4D-6CEC5C68BF1D}"/>
              </a:ext>
            </a:extLst>
          </p:cNvPr>
          <p:cNvSpPr>
            <a:spLocks noGrp="1"/>
          </p:cNvSpPr>
          <p:nvPr>
            <p:ph type="title"/>
          </p:nvPr>
        </p:nvSpPr>
        <p:spPr>
          <a:xfrm>
            <a:off x="838200" y="365125"/>
            <a:ext cx="6497320" cy="1325563"/>
          </a:xfrm>
        </p:spPr>
        <p:txBody>
          <a:bodyPr>
            <a:normAutofit fontScale="90000"/>
          </a:bodyPr>
          <a:lstStyle/>
          <a:p>
            <a:r>
              <a:rPr lang="ru-RU" cap="small" dirty="0"/>
              <a:t>Команда использовала такие </a:t>
            </a:r>
            <a:br>
              <a:rPr lang="ru-RU" cap="small" dirty="0"/>
            </a:br>
            <a:r>
              <a:rPr lang="ru-RU" cap="small" dirty="0"/>
              <a:t>технологии, как</a:t>
            </a:r>
            <a:br>
              <a:rPr lang="ru-RU" b="1" cap="small" dirty="0"/>
            </a:br>
            <a:endParaRPr lang="ru-RU" dirty="0"/>
          </a:p>
        </p:txBody>
      </p:sp>
      <p:pic>
        <p:nvPicPr>
          <p:cNvPr id="3" name="Рисунок 2">
            <a:extLst>
              <a:ext uri="{FF2B5EF4-FFF2-40B4-BE49-F238E27FC236}">
                <a16:creationId xmlns:a16="http://schemas.microsoft.com/office/drawing/2014/main" id="{CAF6DF16-D123-4219-941B-56F386B3FC97}"/>
              </a:ext>
            </a:extLst>
          </p:cNvPr>
          <p:cNvPicPr>
            <a:picLocks noChangeAspect="1"/>
          </p:cNvPicPr>
          <p:nvPr/>
        </p:nvPicPr>
        <p:blipFill rotWithShape="1">
          <a:blip r:embed="rId3"/>
          <a:srcRect l="10250" t="46074" r="68250" b="45333"/>
          <a:stretch/>
        </p:blipFill>
        <p:spPr>
          <a:xfrm>
            <a:off x="8805238" y="193040"/>
            <a:ext cx="3386762" cy="761365"/>
          </a:xfrm>
          <a:prstGeom prst="rect">
            <a:avLst/>
          </a:prstGeom>
        </p:spPr>
      </p:pic>
      <p:pic>
        <p:nvPicPr>
          <p:cNvPr id="2050" name="Picture 2" descr="ÐÐ°ÑÑÐ¸Ð½ÐºÐ¸ Ð¿Ð¾ Ð·Ð°Ð¿ÑÐ¾ÑÑ github">
            <a:extLst>
              <a:ext uri="{FF2B5EF4-FFF2-40B4-BE49-F238E27FC236}">
                <a16:creationId xmlns:a16="http://schemas.microsoft.com/office/drawing/2014/main" id="{3C593087-36B3-4D1D-9B30-DBFBF96B3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90688"/>
            <a:ext cx="1438275"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ÐÐ°ÑÑÐ¸Ð½ÐºÐ¸ Ð¿Ð¾ Ð·Ð°Ð¿ÑÐ¾ÑÑ git">
            <a:extLst>
              <a:ext uri="{FF2B5EF4-FFF2-40B4-BE49-F238E27FC236}">
                <a16:creationId xmlns:a16="http://schemas.microsoft.com/office/drawing/2014/main" id="{9B9FADC3-C535-4DB9-ABE8-695486346D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3438" y="2955002"/>
            <a:ext cx="317120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habrastorage.org/webt/ia/mn/_x/iamn_x7pjh8ubt65owxccdee6y0.png">
            <a:extLst>
              <a:ext uri="{FF2B5EF4-FFF2-40B4-BE49-F238E27FC236}">
                <a16:creationId xmlns:a16="http://schemas.microsoft.com/office/drawing/2014/main" id="{CCEA55AF-065A-4244-AF16-1F7379ECA0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823" t="64281" r="46708" b="10627"/>
          <a:stretch/>
        </p:blipFill>
        <p:spPr bwMode="auto">
          <a:xfrm>
            <a:off x="4214804" y="1683090"/>
            <a:ext cx="3931920" cy="1168719"/>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6D9DA342-7FB7-4ACD-8BF0-8791BEFC3CCA}"/>
              </a:ext>
            </a:extLst>
          </p:cNvPr>
          <p:cNvPicPr>
            <a:picLocks noChangeAspect="1"/>
          </p:cNvPicPr>
          <p:nvPr/>
        </p:nvPicPr>
        <p:blipFill rotWithShape="1">
          <a:blip r:embed="rId7"/>
          <a:srcRect l="15250" t="10518" r="71167" b="83840"/>
          <a:stretch/>
        </p:blipFill>
        <p:spPr>
          <a:xfrm>
            <a:off x="7977197" y="2449195"/>
            <a:ext cx="3650073" cy="852805"/>
          </a:xfrm>
          <a:prstGeom prst="rect">
            <a:avLst/>
          </a:prstGeom>
        </p:spPr>
      </p:pic>
      <p:sp>
        <p:nvSpPr>
          <p:cNvPr id="5" name="Прямоугольник 4">
            <a:extLst>
              <a:ext uri="{FF2B5EF4-FFF2-40B4-BE49-F238E27FC236}">
                <a16:creationId xmlns:a16="http://schemas.microsoft.com/office/drawing/2014/main" id="{877CF13F-A0AD-4950-9265-4F03F07484FB}"/>
              </a:ext>
            </a:extLst>
          </p:cNvPr>
          <p:cNvSpPr/>
          <p:nvPr/>
        </p:nvSpPr>
        <p:spPr>
          <a:xfrm>
            <a:off x="5453754" y="3988178"/>
            <a:ext cx="4389119" cy="584775"/>
          </a:xfrm>
          <a:prstGeom prst="rect">
            <a:avLst/>
          </a:prstGeom>
        </p:spPr>
        <p:txBody>
          <a:bodyPr wrap="square">
            <a:spAutoFit/>
          </a:bodyPr>
          <a:lstStyle/>
          <a:p>
            <a:r>
              <a:rPr lang="en-US" sz="3200" b="1" dirty="0" err="1">
                <a:solidFill>
                  <a:srgbClr val="24292E"/>
                </a:solidFill>
              </a:rPr>
              <a:t>yandex</a:t>
            </a:r>
            <a:r>
              <a:rPr lang="en-US" sz="3200" b="1" dirty="0">
                <a:solidFill>
                  <a:srgbClr val="24292E"/>
                </a:solidFill>
              </a:rPr>
              <a:t>-dialogs-client</a:t>
            </a:r>
            <a:endParaRPr lang="en-US" sz="3200" b="1" i="0" dirty="0">
              <a:solidFill>
                <a:srgbClr val="24292E"/>
              </a:solidFill>
              <a:effectLst/>
            </a:endParaRPr>
          </a:p>
        </p:txBody>
      </p:sp>
      <p:sp>
        <p:nvSpPr>
          <p:cNvPr id="6" name="Прямоугольник 5">
            <a:extLst>
              <a:ext uri="{FF2B5EF4-FFF2-40B4-BE49-F238E27FC236}">
                <a16:creationId xmlns:a16="http://schemas.microsoft.com/office/drawing/2014/main" id="{3C03299F-2BD4-4E4D-A325-781712D00603}"/>
              </a:ext>
            </a:extLst>
          </p:cNvPr>
          <p:cNvSpPr/>
          <p:nvPr/>
        </p:nvSpPr>
        <p:spPr>
          <a:xfrm>
            <a:off x="7360920" y="4870252"/>
            <a:ext cx="3435749" cy="584775"/>
          </a:xfrm>
          <a:prstGeom prst="rect">
            <a:avLst/>
          </a:prstGeom>
        </p:spPr>
        <p:txBody>
          <a:bodyPr wrap="none">
            <a:spAutoFit/>
          </a:bodyPr>
          <a:lstStyle/>
          <a:p>
            <a:r>
              <a:rPr lang="en-US" sz="3200" b="1" dirty="0" err="1">
                <a:solidFill>
                  <a:srgbClr val="111111"/>
                </a:solidFill>
              </a:rPr>
              <a:t>yandex</a:t>
            </a:r>
            <a:r>
              <a:rPr lang="en-US" sz="3200" b="1" dirty="0">
                <a:solidFill>
                  <a:srgbClr val="111111"/>
                </a:solidFill>
              </a:rPr>
              <a:t>-dialogs-</a:t>
            </a:r>
            <a:r>
              <a:rPr lang="en-US" sz="3200" b="1" dirty="0" err="1">
                <a:solidFill>
                  <a:srgbClr val="111111"/>
                </a:solidFill>
              </a:rPr>
              <a:t>sdk</a:t>
            </a:r>
            <a:endParaRPr lang="en-US" sz="3200" b="1" i="0" dirty="0">
              <a:solidFill>
                <a:srgbClr val="111111"/>
              </a:solidFill>
              <a:effectLst/>
            </a:endParaRPr>
          </a:p>
        </p:txBody>
      </p:sp>
      <p:pic>
        <p:nvPicPr>
          <p:cNvPr id="8" name="Рисунок 7">
            <a:extLst>
              <a:ext uri="{FF2B5EF4-FFF2-40B4-BE49-F238E27FC236}">
                <a16:creationId xmlns:a16="http://schemas.microsoft.com/office/drawing/2014/main" id="{0976157D-1CCC-43E0-9980-F29DFCAB73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91125" y="5259131"/>
            <a:ext cx="1047750" cy="952500"/>
          </a:xfrm>
          <a:prstGeom prst="rect">
            <a:avLst/>
          </a:prstGeom>
        </p:spPr>
      </p:pic>
      <p:pic>
        <p:nvPicPr>
          <p:cNvPr id="2060" name="Picture 12" descr="ÐÐ°ÑÑÐ¸Ð½ÐºÐ¸ Ð¿Ð¾ Ð·Ð°Ð¿ÑÐ¾ÑÑ node.js">
            <a:extLst>
              <a:ext uri="{FF2B5EF4-FFF2-40B4-BE49-F238E27FC236}">
                <a16:creationId xmlns:a16="http://schemas.microsoft.com/office/drawing/2014/main" id="{3E00512D-6AE4-4EC4-8616-FEE996A3D88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603" y="4782879"/>
            <a:ext cx="2491670" cy="1524000"/>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a:extLst>
              <a:ext uri="{FF2B5EF4-FFF2-40B4-BE49-F238E27FC236}">
                <a16:creationId xmlns:a16="http://schemas.microsoft.com/office/drawing/2014/main" id="{B57A3FA9-DB5B-496B-8B45-310576F5A6EA}"/>
              </a:ext>
            </a:extLst>
          </p:cNvPr>
          <p:cNvSpPr/>
          <p:nvPr/>
        </p:nvSpPr>
        <p:spPr>
          <a:xfrm>
            <a:off x="9320410" y="5501474"/>
            <a:ext cx="2033160" cy="584775"/>
          </a:xfrm>
          <a:prstGeom prst="rect">
            <a:avLst/>
          </a:prstGeom>
        </p:spPr>
        <p:txBody>
          <a:bodyPr wrap="square">
            <a:spAutoFit/>
          </a:bodyPr>
          <a:lstStyle/>
          <a:p>
            <a:pPr algn="ctr"/>
            <a:r>
              <a:rPr lang="en-US" sz="3200" b="1" dirty="0">
                <a:solidFill>
                  <a:srgbClr val="24292E"/>
                </a:solidFill>
              </a:rPr>
              <a:t>cheerio</a:t>
            </a:r>
            <a:endParaRPr lang="en-US" sz="3200" b="1" i="0" dirty="0">
              <a:solidFill>
                <a:srgbClr val="24292E"/>
              </a:solidFill>
              <a:effectLst/>
            </a:endParaRPr>
          </a:p>
        </p:txBody>
      </p:sp>
      <p:sp>
        <p:nvSpPr>
          <p:cNvPr id="9" name="Прямоугольник 8">
            <a:extLst>
              <a:ext uri="{FF2B5EF4-FFF2-40B4-BE49-F238E27FC236}">
                <a16:creationId xmlns:a16="http://schemas.microsoft.com/office/drawing/2014/main" id="{877216E0-3551-4DED-AF81-4B3F9443C2AE}"/>
              </a:ext>
            </a:extLst>
          </p:cNvPr>
          <p:cNvSpPr/>
          <p:nvPr/>
        </p:nvSpPr>
        <p:spPr>
          <a:xfrm>
            <a:off x="10146993" y="6014491"/>
            <a:ext cx="1480277" cy="584775"/>
          </a:xfrm>
          <a:prstGeom prst="rect">
            <a:avLst/>
          </a:prstGeom>
        </p:spPr>
        <p:txBody>
          <a:bodyPr wrap="none">
            <a:spAutoFit/>
          </a:bodyPr>
          <a:lstStyle/>
          <a:p>
            <a:r>
              <a:rPr lang="en-US" sz="3200" b="1" dirty="0"/>
              <a:t>request</a:t>
            </a:r>
            <a:endParaRPr lang="ru-RU" sz="3200" b="1" dirty="0"/>
          </a:p>
        </p:txBody>
      </p:sp>
    </p:spTree>
    <p:extLst>
      <p:ext uri="{BB962C8B-B14F-4D97-AF65-F5344CB8AC3E}">
        <p14:creationId xmlns:p14="http://schemas.microsoft.com/office/powerpoint/2010/main" val="14961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AFD9D9-CAA5-48C6-9DF8-7BCF50F92934}"/>
              </a:ext>
            </a:extLst>
          </p:cNvPr>
          <p:cNvSpPr>
            <a:spLocks noGrp="1"/>
          </p:cNvSpPr>
          <p:nvPr>
            <p:ph type="title"/>
          </p:nvPr>
        </p:nvSpPr>
        <p:spPr/>
        <p:txBody>
          <a:bodyPr/>
          <a:lstStyle/>
          <a:p>
            <a:r>
              <a:rPr lang="en-US" dirty="0" err="1"/>
              <a:t>Github</a:t>
            </a:r>
            <a:r>
              <a:rPr lang="en-US" dirty="0"/>
              <a:t> </a:t>
            </a:r>
            <a:r>
              <a:rPr lang="ru-RU" dirty="0"/>
              <a:t>покажет историю развития проекта</a:t>
            </a:r>
          </a:p>
        </p:txBody>
      </p:sp>
    </p:spTree>
    <p:extLst>
      <p:ext uri="{BB962C8B-B14F-4D97-AF65-F5344CB8AC3E}">
        <p14:creationId xmlns:p14="http://schemas.microsoft.com/office/powerpoint/2010/main" val="172773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C9F032-5C0B-486D-8D79-1C0DC2BF406D}"/>
              </a:ext>
            </a:extLst>
          </p:cNvPr>
          <p:cNvSpPr>
            <a:spLocks noGrp="1"/>
          </p:cNvSpPr>
          <p:nvPr>
            <p:ph type="title"/>
          </p:nvPr>
        </p:nvSpPr>
        <p:spPr>
          <a:xfrm>
            <a:off x="942372" y="2103437"/>
            <a:ext cx="10515600" cy="1325563"/>
          </a:xfrm>
        </p:spPr>
        <p:txBody>
          <a:bodyPr/>
          <a:lstStyle/>
          <a:p>
            <a:r>
              <a:rPr lang="ru-RU" dirty="0"/>
              <a:t>Пока что – никак(</a:t>
            </a:r>
          </a:p>
        </p:txBody>
      </p:sp>
      <p:pic>
        <p:nvPicPr>
          <p:cNvPr id="3" name="Рисунок 2">
            <a:extLst>
              <a:ext uri="{FF2B5EF4-FFF2-40B4-BE49-F238E27FC236}">
                <a16:creationId xmlns:a16="http://schemas.microsoft.com/office/drawing/2014/main" id="{8CB14D36-95BA-4721-86F4-0B14992AEDFA}"/>
              </a:ext>
            </a:extLst>
          </p:cNvPr>
          <p:cNvPicPr>
            <a:picLocks noChangeAspect="1"/>
          </p:cNvPicPr>
          <p:nvPr/>
        </p:nvPicPr>
        <p:blipFill rotWithShape="1">
          <a:blip r:embed="rId3"/>
          <a:srcRect l="9969" t="54346" r="68386" b="34009"/>
          <a:stretch/>
        </p:blipFill>
        <p:spPr>
          <a:xfrm>
            <a:off x="7970789" y="231495"/>
            <a:ext cx="3951135" cy="1195738"/>
          </a:xfrm>
          <a:prstGeom prst="rect">
            <a:avLst/>
          </a:prstGeom>
        </p:spPr>
      </p:pic>
    </p:spTree>
    <p:extLst>
      <p:ext uri="{BB962C8B-B14F-4D97-AF65-F5344CB8AC3E}">
        <p14:creationId xmlns:p14="http://schemas.microsoft.com/office/powerpoint/2010/main" val="3720790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6D7B09-6759-4FFE-8C0B-BF5A206D74DD}"/>
              </a:ext>
            </a:extLst>
          </p:cNvPr>
          <p:cNvSpPr>
            <a:spLocks noGrp="1"/>
          </p:cNvSpPr>
          <p:nvPr>
            <p:ph type="title"/>
          </p:nvPr>
        </p:nvSpPr>
        <p:spPr/>
        <p:txBody>
          <a:bodyPr/>
          <a:lstStyle/>
          <a:p>
            <a:r>
              <a:rPr lang="ru-RU" dirty="0"/>
              <a:t>Про заказчика</a:t>
            </a:r>
          </a:p>
        </p:txBody>
      </p:sp>
      <p:pic>
        <p:nvPicPr>
          <p:cNvPr id="3" name="Рисунок 2">
            <a:extLst>
              <a:ext uri="{FF2B5EF4-FFF2-40B4-BE49-F238E27FC236}">
                <a16:creationId xmlns:a16="http://schemas.microsoft.com/office/drawing/2014/main" id="{8B472C26-8954-4E34-A0D4-50F687C347EB}"/>
              </a:ext>
            </a:extLst>
          </p:cNvPr>
          <p:cNvPicPr>
            <a:picLocks noChangeAspect="1"/>
          </p:cNvPicPr>
          <p:nvPr/>
        </p:nvPicPr>
        <p:blipFill rotWithShape="1">
          <a:blip r:embed="rId3"/>
          <a:srcRect l="10083" t="48296" r="68417" b="36741"/>
          <a:stretch/>
        </p:blipFill>
        <p:spPr>
          <a:xfrm>
            <a:off x="8409953" y="0"/>
            <a:ext cx="3782047" cy="1480569"/>
          </a:xfrm>
          <a:prstGeom prst="rect">
            <a:avLst/>
          </a:prstGeom>
        </p:spPr>
      </p:pic>
    </p:spTree>
    <p:extLst>
      <p:ext uri="{BB962C8B-B14F-4D97-AF65-F5344CB8AC3E}">
        <p14:creationId xmlns:p14="http://schemas.microsoft.com/office/powerpoint/2010/main" val="1918467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Группа 5">
            <a:extLst>
              <a:ext uri="{FF2B5EF4-FFF2-40B4-BE49-F238E27FC236}">
                <a16:creationId xmlns:a16="http://schemas.microsoft.com/office/drawing/2014/main" id="{2B96225B-363B-47AE-85CF-1CB712CEF51A}"/>
              </a:ext>
            </a:extLst>
          </p:cNvPr>
          <p:cNvGrpSpPr/>
          <p:nvPr/>
        </p:nvGrpSpPr>
        <p:grpSpPr>
          <a:xfrm>
            <a:off x="4393386" y="500812"/>
            <a:ext cx="3403545" cy="5856376"/>
            <a:chOff x="4247321" y="0"/>
            <a:chExt cx="3697358" cy="6361931"/>
          </a:xfrm>
        </p:grpSpPr>
        <p:pic>
          <p:nvPicPr>
            <p:cNvPr id="4" name="Рисунок 3">
              <a:extLst>
                <a:ext uri="{FF2B5EF4-FFF2-40B4-BE49-F238E27FC236}">
                  <a16:creationId xmlns:a16="http://schemas.microsoft.com/office/drawing/2014/main" id="{99845B37-CCAE-4FD2-9288-57DA1994414B}"/>
                </a:ext>
              </a:extLst>
            </p:cNvPr>
            <p:cNvPicPr>
              <a:picLocks noChangeAspect="1"/>
            </p:cNvPicPr>
            <p:nvPr/>
          </p:nvPicPr>
          <p:blipFill rotWithShape="1">
            <a:blip r:embed="rId2"/>
            <a:srcRect l="10000" t="23575" r="68261" b="9926"/>
            <a:stretch/>
          </p:blipFill>
          <p:spPr>
            <a:xfrm>
              <a:off x="4247321" y="0"/>
              <a:ext cx="3697357" cy="6361931"/>
            </a:xfrm>
            <a:prstGeom prst="rect">
              <a:avLst/>
            </a:prstGeom>
          </p:spPr>
        </p:pic>
        <p:sp>
          <p:nvSpPr>
            <p:cNvPr id="5" name="Прямоугольник 4">
              <a:extLst>
                <a:ext uri="{FF2B5EF4-FFF2-40B4-BE49-F238E27FC236}">
                  <a16:creationId xmlns:a16="http://schemas.microsoft.com/office/drawing/2014/main" id="{AF3BBAB6-912B-46A3-BF82-45CC5188F020}"/>
                </a:ext>
              </a:extLst>
            </p:cNvPr>
            <p:cNvSpPr/>
            <p:nvPr/>
          </p:nvSpPr>
          <p:spPr>
            <a:xfrm>
              <a:off x="4340507" y="879738"/>
              <a:ext cx="3604172" cy="4259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pic>
        <p:nvPicPr>
          <p:cNvPr id="2" name="Рисунок 1">
            <a:extLst>
              <a:ext uri="{FF2B5EF4-FFF2-40B4-BE49-F238E27FC236}">
                <a16:creationId xmlns:a16="http://schemas.microsoft.com/office/drawing/2014/main" id="{9F6BAD8A-F879-46BA-8D0D-3C246FC1C99E}"/>
              </a:ext>
            </a:extLst>
          </p:cNvPr>
          <p:cNvPicPr>
            <a:picLocks noChangeAspect="1"/>
          </p:cNvPicPr>
          <p:nvPr/>
        </p:nvPicPr>
        <p:blipFill rotWithShape="1">
          <a:blip r:embed="rId3"/>
          <a:srcRect t="13843" b="75925"/>
          <a:stretch/>
        </p:blipFill>
        <p:spPr>
          <a:xfrm>
            <a:off x="4395068" y="1310640"/>
            <a:ext cx="3401863" cy="599440"/>
          </a:xfrm>
          <a:prstGeom prst="rect">
            <a:avLst/>
          </a:prstGeom>
        </p:spPr>
      </p:pic>
    </p:spTree>
    <p:extLst>
      <p:ext uri="{BB962C8B-B14F-4D97-AF65-F5344CB8AC3E}">
        <p14:creationId xmlns:p14="http://schemas.microsoft.com/office/powerpoint/2010/main" val="307201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C954FE-6385-4438-9FFF-687EEEE27044}"/>
              </a:ext>
            </a:extLst>
          </p:cNvPr>
          <p:cNvSpPr>
            <a:spLocks noGrp="1"/>
          </p:cNvSpPr>
          <p:nvPr>
            <p:ph type="title"/>
          </p:nvPr>
        </p:nvSpPr>
        <p:spPr/>
        <p:txBody>
          <a:bodyPr/>
          <a:lstStyle/>
          <a:p>
            <a:r>
              <a:rPr lang="ru-RU" dirty="0"/>
              <a:t>Да вот что</a:t>
            </a:r>
          </a:p>
        </p:txBody>
      </p:sp>
      <p:sp>
        <p:nvSpPr>
          <p:cNvPr id="3" name="Прямоугольник 2">
            <a:extLst>
              <a:ext uri="{FF2B5EF4-FFF2-40B4-BE49-F238E27FC236}">
                <a16:creationId xmlns:a16="http://schemas.microsoft.com/office/drawing/2014/main" id="{400791EE-1450-4477-B00F-C2F685453EF2}"/>
              </a:ext>
            </a:extLst>
          </p:cNvPr>
          <p:cNvSpPr/>
          <p:nvPr/>
        </p:nvSpPr>
        <p:spPr>
          <a:xfrm>
            <a:off x="1024359" y="1816462"/>
            <a:ext cx="10143281" cy="4221092"/>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ü"/>
            </a:pPr>
            <a:r>
              <a:rPr lang="ru-RU" sz="2800" dirty="0">
                <a:solidFill>
                  <a:srgbClr val="6839CF"/>
                </a:solidFill>
                <a:latin typeface="+mj-lt"/>
                <a:ea typeface="Times New Roman" panose="02020603050405020304" pitchFamily="18" charset="0"/>
                <a:cs typeface="Times New Roman" panose="02020603050405020304" pitchFamily="18" charset="0"/>
              </a:rPr>
              <a:t>Использовать системы управления проектами важно и нужно.</a:t>
            </a:r>
          </a:p>
          <a:p>
            <a:pPr marL="342900" lvl="0" indent="-342900">
              <a:lnSpc>
                <a:spcPct val="107000"/>
              </a:lnSpc>
              <a:spcAft>
                <a:spcPts val="0"/>
              </a:spcAft>
              <a:buFont typeface="Wingdings" panose="05000000000000000000" pitchFamily="2" charset="2"/>
              <a:buChar char="ü"/>
            </a:pPr>
            <a:r>
              <a:rPr lang="ru-RU" sz="2800" dirty="0">
                <a:solidFill>
                  <a:srgbClr val="6839CF"/>
                </a:solidFill>
                <a:latin typeface="+mj-lt"/>
                <a:ea typeface="Times New Roman" panose="02020603050405020304" pitchFamily="18" charset="0"/>
                <a:cs typeface="Times New Roman" panose="02020603050405020304" pitchFamily="18" charset="0"/>
              </a:rPr>
              <a:t>Важно следить за временем и составлять планы.</a:t>
            </a:r>
          </a:p>
          <a:p>
            <a:pPr marL="342900" lvl="0" indent="-342900">
              <a:lnSpc>
                <a:spcPct val="107000"/>
              </a:lnSpc>
              <a:spcAft>
                <a:spcPts val="0"/>
              </a:spcAft>
              <a:buFont typeface="Wingdings" panose="05000000000000000000" pitchFamily="2" charset="2"/>
              <a:buChar char="ü"/>
            </a:pPr>
            <a:r>
              <a:rPr lang="ru-RU" sz="2800" dirty="0">
                <a:solidFill>
                  <a:srgbClr val="6839CF"/>
                </a:solidFill>
                <a:latin typeface="+mj-lt"/>
                <a:ea typeface="Times New Roman" panose="02020603050405020304" pitchFamily="18" charset="0"/>
                <a:cs typeface="Times New Roman" panose="02020603050405020304" pitchFamily="18" charset="0"/>
              </a:rPr>
              <a:t>Важно следить за каждым членом команды, за его работой, успехами и неудачами.</a:t>
            </a:r>
          </a:p>
          <a:p>
            <a:pPr marL="342900" lvl="0" indent="-342900">
              <a:lnSpc>
                <a:spcPct val="107000"/>
              </a:lnSpc>
              <a:spcAft>
                <a:spcPts val="0"/>
              </a:spcAft>
              <a:buFont typeface="Wingdings" panose="05000000000000000000" pitchFamily="2" charset="2"/>
              <a:buChar char="ü"/>
            </a:pPr>
            <a:r>
              <a:rPr lang="ru-RU" sz="2800" dirty="0">
                <a:solidFill>
                  <a:srgbClr val="6839CF"/>
                </a:solidFill>
                <a:latin typeface="+mj-lt"/>
                <a:ea typeface="Times New Roman" panose="02020603050405020304" pitchFamily="18" charset="0"/>
                <a:cs typeface="Times New Roman" panose="02020603050405020304" pitchFamily="18" charset="0"/>
              </a:rPr>
              <a:t>Необходимо вместе и сообща принимать важные решения</a:t>
            </a:r>
          </a:p>
          <a:p>
            <a:pPr marL="342900" lvl="0" indent="-342900">
              <a:lnSpc>
                <a:spcPct val="107000"/>
              </a:lnSpc>
              <a:spcAft>
                <a:spcPts val="0"/>
              </a:spcAft>
              <a:buFont typeface="Wingdings" panose="05000000000000000000" pitchFamily="2" charset="2"/>
              <a:buChar char="ü"/>
            </a:pPr>
            <a:r>
              <a:rPr lang="ru-RU" sz="2800" dirty="0">
                <a:solidFill>
                  <a:srgbClr val="6839CF"/>
                </a:solidFill>
                <a:latin typeface="+mj-lt"/>
                <a:ea typeface="Times New Roman" panose="02020603050405020304" pitchFamily="18" charset="0"/>
                <a:cs typeface="Times New Roman" panose="02020603050405020304" pitchFamily="18" charset="0"/>
              </a:rPr>
              <a:t>Необходимо поддерживать связь с заказчиком, напоминать и давать подтверждения о встречах.</a:t>
            </a:r>
          </a:p>
          <a:p>
            <a:pPr marL="342900" lvl="0" indent="-342900">
              <a:lnSpc>
                <a:spcPct val="107000"/>
              </a:lnSpc>
              <a:spcAft>
                <a:spcPts val="800"/>
              </a:spcAft>
              <a:buFont typeface="Wingdings" panose="05000000000000000000" pitchFamily="2" charset="2"/>
              <a:buChar char="ü"/>
            </a:pPr>
            <a:r>
              <a:rPr lang="ru-RU" sz="2800" dirty="0">
                <a:solidFill>
                  <a:srgbClr val="6839CF"/>
                </a:solidFill>
                <a:latin typeface="+mj-lt"/>
                <a:ea typeface="Times New Roman" panose="02020603050405020304" pitchFamily="18" charset="0"/>
                <a:cs typeface="Times New Roman" panose="02020603050405020304" pitchFamily="18" charset="0"/>
              </a:rPr>
              <a:t>Необходимо обсуждать с заказчиками проблемные места проекта.</a:t>
            </a:r>
          </a:p>
        </p:txBody>
      </p:sp>
      <p:pic>
        <p:nvPicPr>
          <p:cNvPr id="4" name="Рисунок 3">
            <a:extLst>
              <a:ext uri="{FF2B5EF4-FFF2-40B4-BE49-F238E27FC236}">
                <a16:creationId xmlns:a16="http://schemas.microsoft.com/office/drawing/2014/main" id="{5C1C3DD3-D88B-4156-8FBC-845D9F55ACA6}"/>
              </a:ext>
            </a:extLst>
          </p:cNvPr>
          <p:cNvPicPr>
            <a:picLocks noChangeAspect="1"/>
          </p:cNvPicPr>
          <p:nvPr/>
        </p:nvPicPr>
        <p:blipFill rotWithShape="1">
          <a:blip r:embed="rId3"/>
          <a:srcRect l="10530" t="31515" r="68485" b="55825"/>
          <a:stretch/>
        </p:blipFill>
        <p:spPr>
          <a:xfrm>
            <a:off x="8441266" y="209114"/>
            <a:ext cx="3602952" cy="1222664"/>
          </a:xfrm>
          <a:prstGeom prst="rect">
            <a:avLst/>
          </a:prstGeom>
        </p:spPr>
      </p:pic>
    </p:spTree>
    <p:extLst>
      <p:ext uri="{BB962C8B-B14F-4D97-AF65-F5344CB8AC3E}">
        <p14:creationId xmlns:p14="http://schemas.microsoft.com/office/powerpoint/2010/main" val="3351141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5439FB1-6732-4DB3-8505-DC0E8EFC04F5}"/>
              </a:ext>
            </a:extLst>
          </p:cNvPr>
          <p:cNvPicPr>
            <a:picLocks noChangeAspect="1"/>
          </p:cNvPicPr>
          <p:nvPr/>
        </p:nvPicPr>
        <p:blipFill rotWithShape="1">
          <a:blip r:embed="rId2"/>
          <a:srcRect l="10063" t="51477" r="68101" b="36371"/>
          <a:stretch/>
        </p:blipFill>
        <p:spPr>
          <a:xfrm>
            <a:off x="7957565" y="163384"/>
            <a:ext cx="4234435" cy="1325563"/>
          </a:xfrm>
          <a:prstGeom prst="rect">
            <a:avLst/>
          </a:prstGeom>
        </p:spPr>
      </p:pic>
      <p:sp>
        <p:nvSpPr>
          <p:cNvPr id="5" name="Прямоугольник 4">
            <a:extLst>
              <a:ext uri="{FF2B5EF4-FFF2-40B4-BE49-F238E27FC236}">
                <a16:creationId xmlns:a16="http://schemas.microsoft.com/office/drawing/2014/main" id="{672B9769-E7E2-4A55-861F-9E3697BE356D}"/>
              </a:ext>
            </a:extLst>
          </p:cNvPr>
          <p:cNvSpPr/>
          <p:nvPr/>
        </p:nvSpPr>
        <p:spPr>
          <a:xfrm>
            <a:off x="733063" y="289510"/>
            <a:ext cx="6096000" cy="1446550"/>
          </a:xfrm>
          <a:prstGeom prst="rect">
            <a:avLst/>
          </a:prstGeom>
        </p:spPr>
        <p:txBody>
          <a:bodyPr>
            <a:spAutoFit/>
          </a:bodyPr>
          <a:lstStyle/>
          <a:p>
            <a:r>
              <a:rPr lang="ru-RU" sz="4400" dirty="0">
                <a:solidFill>
                  <a:prstClr val="black"/>
                </a:solidFill>
                <a:latin typeface="Calibri Light" panose="020F0302020204030204"/>
                <a:ea typeface="+mj-ea"/>
                <a:cs typeface="+mj-cs"/>
              </a:rPr>
              <a:t>Еще есть над чем работать</a:t>
            </a:r>
            <a:endParaRPr lang="ru-RU" dirty="0"/>
          </a:p>
        </p:txBody>
      </p:sp>
      <p:sp>
        <p:nvSpPr>
          <p:cNvPr id="6" name="TextBox 5">
            <a:extLst>
              <a:ext uri="{FF2B5EF4-FFF2-40B4-BE49-F238E27FC236}">
                <a16:creationId xmlns:a16="http://schemas.microsoft.com/office/drawing/2014/main" id="{603614BC-3749-42BF-A644-6B80AF587171}"/>
              </a:ext>
            </a:extLst>
          </p:cNvPr>
          <p:cNvSpPr txBox="1"/>
          <p:nvPr/>
        </p:nvSpPr>
        <p:spPr>
          <a:xfrm>
            <a:off x="1682188" y="2567396"/>
            <a:ext cx="9661002" cy="2554545"/>
          </a:xfrm>
          <a:prstGeom prst="rect">
            <a:avLst/>
          </a:prstGeom>
          <a:noFill/>
        </p:spPr>
        <p:txBody>
          <a:bodyPr wrap="square" rtlCol="0">
            <a:spAutoFit/>
          </a:bodyPr>
          <a:lstStyle/>
          <a:p>
            <a:pPr marL="285750" indent="-285750">
              <a:buFont typeface="Arial" panose="020B0604020202020204" pitchFamily="34" charset="0"/>
              <a:buChar char="•"/>
            </a:pPr>
            <a:r>
              <a:rPr lang="ru-RU" sz="4000" dirty="0">
                <a:solidFill>
                  <a:srgbClr val="6839CF"/>
                </a:solidFill>
                <a:latin typeface="+mj-lt"/>
              </a:rPr>
              <a:t>добавить вариативность ответов</a:t>
            </a:r>
          </a:p>
          <a:p>
            <a:pPr marL="285750" indent="-285750">
              <a:buFont typeface="Arial" panose="020B0604020202020204" pitchFamily="34" charset="0"/>
              <a:buChar char="•"/>
            </a:pPr>
            <a:r>
              <a:rPr lang="ru-RU" sz="4000" dirty="0">
                <a:solidFill>
                  <a:srgbClr val="6839CF"/>
                </a:solidFill>
                <a:latin typeface="+mj-lt"/>
              </a:rPr>
              <a:t>добавить возможность показать новости</a:t>
            </a:r>
          </a:p>
          <a:p>
            <a:pPr marL="285750" indent="-285750">
              <a:buFont typeface="Arial" panose="020B0604020202020204" pitchFamily="34" charset="0"/>
              <a:buChar char="•"/>
            </a:pPr>
            <a:r>
              <a:rPr lang="ru-RU" sz="4000" dirty="0">
                <a:solidFill>
                  <a:srgbClr val="6839CF"/>
                </a:solidFill>
                <a:latin typeface="+mj-lt"/>
              </a:rPr>
              <a:t>сделать навык для абитуриентов магистратуры и лицея НИУ ВШЭ</a:t>
            </a:r>
          </a:p>
        </p:txBody>
      </p:sp>
    </p:spTree>
    <p:extLst>
      <p:ext uri="{BB962C8B-B14F-4D97-AF65-F5344CB8AC3E}">
        <p14:creationId xmlns:p14="http://schemas.microsoft.com/office/powerpoint/2010/main" val="3135187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Группа 8">
            <a:extLst>
              <a:ext uri="{FF2B5EF4-FFF2-40B4-BE49-F238E27FC236}">
                <a16:creationId xmlns:a16="http://schemas.microsoft.com/office/drawing/2014/main" id="{D3A54F23-C042-48A3-9681-88A1D1775DD9}"/>
              </a:ext>
            </a:extLst>
          </p:cNvPr>
          <p:cNvGrpSpPr/>
          <p:nvPr/>
        </p:nvGrpSpPr>
        <p:grpSpPr>
          <a:xfrm>
            <a:off x="3879272" y="158043"/>
            <a:ext cx="4167447" cy="6699957"/>
            <a:chOff x="3879272" y="158043"/>
            <a:chExt cx="4167447" cy="6699957"/>
          </a:xfrm>
        </p:grpSpPr>
        <p:grpSp>
          <p:nvGrpSpPr>
            <p:cNvPr id="7" name="Группа 6">
              <a:extLst>
                <a:ext uri="{FF2B5EF4-FFF2-40B4-BE49-F238E27FC236}">
                  <a16:creationId xmlns:a16="http://schemas.microsoft.com/office/drawing/2014/main" id="{9B10C841-DB29-4B6C-98EC-4903D02A44AC}"/>
                </a:ext>
              </a:extLst>
            </p:cNvPr>
            <p:cNvGrpSpPr/>
            <p:nvPr/>
          </p:nvGrpSpPr>
          <p:grpSpPr>
            <a:xfrm>
              <a:off x="3879272" y="158043"/>
              <a:ext cx="3980875" cy="6699957"/>
              <a:chOff x="1273214" y="1527858"/>
              <a:chExt cx="2547715" cy="4287897"/>
            </a:xfrm>
          </p:grpSpPr>
          <p:grpSp>
            <p:nvGrpSpPr>
              <p:cNvPr id="6" name="Группа 5">
                <a:extLst>
                  <a:ext uri="{FF2B5EF4-FFF2-40B4-BE49-F238E27FC236}">
                    <a16:creationId xmlns:a16="http://schemas.microsoft.com/office/drawing/2014/main" id="{F99F604D-449D-4B92-A6DE-9461DEB0F643}"/>
                  </a:ext>
                </a:extLst>
              </p:cNvPr>
              <p:cNvGrpSpPr/>
              <p:nvPr/>
            </p:nvGrpSpPr>
            <p:grpSpPr>
              <a:xfrm>
                <a:off x="1273215" y="1527858"/>
                <a:ext cx="2547714" cy="3091476"/>
                <a:chOff x="1273215" y="1527858"/>
                <a:chExt cx="2547714" cy="3091476"/>
              </a:xfrm>
            </p:grpSpPr>
            <p:pic>
              <p:nvPicPr>
                <p:cNvPr id="3" name="Рисунок 2">
                  <a:extLst>
                    <a:ext uri="{FF2B5EF4-FFF2-40B4-BE49-F238E27FC236}">
                      <a16:creationId xmlns:a16="http://schemas.microsoft.com/office/drawing/2014/main" id="{087598F1-1664-4960-BC68-DAACBE8B9053}"/>
                    </a:ext>
                  </a:extLst>
                </p:cNvPr>
                <p:cNvPicPr>
                  <a:picLocks noChangeAspect="1"/>
                </p:cNvPicPr>
                <p:nvPr/>
              </p:nvPicPr>
              <p:blipFill rotWithShape="1">
                <a:blip r:embed="rId2"/>
                <a:srcRect l="10444" t="23629" r="68659" b="31293"/>
                <a:stretch/>
              </p:blipFill>
              <p:spPr>
                <a:xfrm>
                  <a:off x="1273216" y="1527858"/>
                  <a:ext cx="2547713" cy="3091476"/>
                </a:xfrm>
                <a:prstGeom prst="rect">
                  <a:avLst/>
                </a:prstGeom>
              </p:spPr>
            </p:pic>
            <p:pic>
              <p:nvPicPr>
                <p:cNvPr id="4" name="Рисунок 3">
                  <a:extLst>
                    <a:ext uri="{FF2B5EF4-FFF2-40B4-BE49-F238E27FC236}">
                      <a16:creationId xmlns:a16="http://schemas.microsoft.com/office/drawing/2014/main" id="{5CEB78CD-83C0-45C6-BC14-E9E6B7A870EF}"/>
                    </a:ext>
                  </a:extLst>
                </p:cNvPr>
                <p:cNvPicPr>
                  <a:picLocks noChangeAspect="1"/>
                </p:cNvPicPr>
                <p:nvPr/>
              </p:nvPicPr>
              <p:blipFill rotWithShape="1">
                <a:blip r:embed="rId3"/>
                <a:srcRect l="10712" t="57247" r="70586" b="36678"/>
                <a:stretch/>
              </p:blipFill>
              <p:spPr>
                <a:xfrm>
                  <a:off x="1273215" y="1944547"/>
                  <a:ext cx="2280213" cy="416688"/>
                </a:xfrm>
                <a:prstGeom prst="rect">
                  <a:avLst/>
                </a:prstGeom>
              </p:spPr>
            </p:pic>
          </p:grpSp>
          <p:pic>
            <p:nvPicPr>
              <p:cNvPr id="5" name="Рисунок 4">
                <a:extLst>
                  <a:ext uri="{FF2B5EF4-FFF2-40B4-BE49-F238E27FC236}">
                    <a16:creationId xmlns:a16="http://schemas.microsoft.com/office/drawing/2014/main" id="{D898B53C-F33B-4948-9334-1D0D3F8AA0EE}"/>
                  </a:ext>
                </a:extLst>
              </p:cNvPr>
              <p:cNvPicPr>
                <a:picLocks noChangeAspect="1"/>
              </p:cNvPicPr>
              <p:nvPr/>
            </p:nvPicPr>
            <p:blipFill rotWithShape="1">
              <a:blip r:embed="rId4"/>
              <a:srcRect l="10443" t="56709" r="69707" b="9874"/>
              <a:stretch/>
            </p:blipFill>
            <p:spPr>
              <a:xfrm>
                <a:off x="1273214" y="3523968"/>
                <a:ext cx="2485055" cy="2291787"/>
              </a:xfrm>
              <a:prstGeom prst="rect">
                <a:avLst/>
              </a:prstGeom>
            </p:spPr>
          </p:pic>
        </p:grpSp>
        <p:sp>
          <p:nvSpPr>
            <p:cNvPr id="8" name="Прямоугольник 7">
              <a:extLst>
                <a:ext uri="{FF2B5EF4-FFF2-40B4-BE49-F238E27FC236}">
                  <a16:creationId xmlns:a16="http://schemas.microsoft.com/office/drawing/2014/main" id="{2A5CA116-8E87-4DFD-9C1B-D13B529E20F3}"/>
                </a:ext>
              </a:extLst>
            </p:cNvPr>
            <p:cNvSpPr/>
            <p:nvPr/>
          </p:nvSpPr>
          <p:spPr>
            <a:xfrm>
              <a:off x="3879272" y="4156364"/>
              <a:ext cx="4167447" cy="11637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79689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D18146ED-FC9B-4D7A-8ADC-180DBD235CAE}"/>
              </a:ext>
            </a:extLst>
          </p:cNvPr>
          <p:cNvPicPr>
            <a:picLocks noChangeAspect="1"/>
          </p:cNvPicPr>
          <p:nvPr/>
        </p:nvPicPr>
        <p:blipFill rotWithShape="1">
          <a:blip r:embed="rId3"/>
          <a:srcRect l="10158" t="21333" r="68386" b="58609"/>
          <a:stretch/>
        </p:blipFill>
        <p:spPr>
          <a:xfrm>
            <a:off x="7958632" y="141797"/>
            <a:ext cx="4203551" cy="2210463"/>
          </a:xfrm>
          <a:prstGeom prst="rect">
            <a:avLst/>
          </a:prstGeom>
        </p:spPr>
      </p:pic>
      <p:sp>
        <p:nvSpPr>
          <p:cNvPr id="10" name="TextBox 9">
            <a:extLst>
              <a:ext uri="{FF2B5EF4-FFF2-40B4-BE49-F238E27FC236}">
                <a16:creationId xmlns:a16="http://schemas.microsoft.com/office/drawing/2014/main" id="{C8B947CC-1749-4C9B-AF5E-C2BF75DC8EFC}"/>
              </a:ext>
            </a:extLst>
          </p:cNvPr>
          <p:cNvSpPr txBox="1"/>
          <p:nvPr/>
        </p:nvSpPr>
        <p:spPr>
          <a:xfrm>
            <a:off x="1192695" y="569842"/>
            <a:ext cx="3631095" cy="646331"/>
          </a:xfrm>
          <a:prstGeom prst="rect">
            <a:avLst/>
          </a:prstGeom>
          <a:noFill/>
        </p:spPr>
        <p:txBody>
          <a:bodyPr wrap="square" rtlCol="0">
            <a:spAutoFit/>
          </a:bodyPr>
          <a:lstStyle/>
          <a:p>
            <a:r>
              <a:rPr lang="ru-RU" sz="3600" dirty="0">
                <a:latin typeface="+mj-lt"/>
              </a:rPr>
              <a:t>Вас называют</a:t>
            </a:r>
          </a:p>
        </p:txBody>
      </p:sp>
      <p:sp>
        <p:nvSpPr>
          <p:cNvPr id="11" name="Прямоугольник 10">
            <a:extLst>
              <a:ext uri="{FF2B5EF4-FFF2-40B4-BE49-F238E27FC236}">
                <a16:creationId xmlns:a16="http://schemas.microsoft.com/office/drawing/2014/main" id="{D4EA5A9F-2936-4A58-9BB8-3BDB17B5F096}"/>
              </a:ext>
            </a:extLst>
          </p:cNvPr>
          <p:cNvSpPr/>
          <p:nvPr/>
        </p:nvSpPr>
        <p:spPr>
          <a:xfrm>
            <a:off x="3209296" y="1251208"/>
            <a:ext cx="4633000" cy="830997"/>
          </a:xfrm>
          <a:prstGeom prst="rect">
            <a:avLst/>
          </a:prstGeom>
        </p:spPr>
        <p:txBody>
          <a:bodyPr wrap="none">
            <a:spAutoFit/>
          </a:bodyPr>
          <a:lstStyle/>
          <a:p>
            <a:r>
              <a:rPr lang="en-US" sz="4800" dirty="0">
                <a:solidFill>
                  <a:srgbClr val="6839CF"/>
                </a:solidFill>
              </a:rPr>
              <a:t>Alice-skill masters</a:t>
            </a:r>
            <a:endParaRPr lang="ru-RU" sz="4800" dirty="0">
              <a:solidFill>
                <a:srgbClr val="6839CF"/>
              </a:solidFill>
            </a:endParaRPr>
          </a:p>
        </p:txBody>
      </p:sp>
      <p:sp>
        <p:nvSpPr>
          <p:cNvPr id="12" name="TextBox 11">
            <a:extLst>
              <a:ext uri="{FF2B5EF4-FFF2-40B4-BE49-F238E27FC236}">
                <a16:creationId xmlns:a16="http://schemas.microsoft.com/office/drawing/2014/main" id="{AD42A7E5-25DC-4888-8C77-5463C5819E75}"/>
              </a:ext>
            </a:extLst>
          </p:cNvPr>
          <p:cNvSpPr txBox="1"/>
          <p:nvPr/>
        </p:nvSpPr>
        <p:spPr>
          <a:xfrm>
            <a:off x="1788183" y="3198414"/>
            <a:ext cx="2981739" cy="3231654"/>
          </a:xfrm>
          <a:prstGeom prst="rect">
            <a:avLst/>
          </a:prstGeom>
          <a:noFill/>
        </p:spPr>
        <p:txBody>
          <a:bodyPr wrap="square" rtlCol="0">
            <a:spAutoFit/>
          </a:bodyPr>
          <a:lstStyle/>
          <a:p>
            <a:pPr algn="ctr"/>
            <a:r>
              <a:rPr lang="ru-RU" sz="3600" dirty="0">
                <a:solidFill>
                  <a:srgbClr val="6839CF"/>
                </a:solidFill>
                <a:latin typeface="+mj-lt"/>
              </a:rPr>
              <a:t>Владимир</a:t>
            </a:r>
          </a:p>
          <a:p>
            <a:pPr algn="ctr"/>
            <a:r>
              <a:rPr lang="en-US" sz="2800" dirty="0">
                <a:latin typeface="+mj-lt"/>
              </a:rPr>
              <a:t>Team leader</a:t>
            </a:r>
          </a:p>
          <a:p>
            <a:pPr algn="ctr"/>
            <a:r>
              <a:rPr lang="en-US" sz="2800" dirty="0">
                <a:latin typeface="+mj-lt"/>
              </a:rPr>
              <a:t> System architect</a:t>
            </a:r>
            <a:endParaRPr lang="ru-RU" sz="2800" dirty="0">
              <a:latin typeface="+mj-lt"/>
            </a:endParaRPr>
          </a:p>
          <a:p>
            <a:pPr algn="ctr"/>
            <a:r>
              <a:rPr lang="ru-RU" sz="2800" b="1" dirty="0">
                <a:solidFill>
                  <a:srgbClr val="FFCC00"/>
                </a:solidFill>
              </a:rPr>
              <a:t>INTP </a:t>
            </a:r>
          </a:p>
          <a:p>
            <a:pPr algn="ctr"/>
            <a:r>
              <a:rPr lang="ru-RU" sz="2800" dirty="0">
                <a:latin typeface="+mj-lt"/>
              </a:rPr>
              <a:t>Мыслитель</a:t>
            </a:r>
          </a:p>
          <a:p>
            <a:pPr algn="ctr"/>
            <a:r>
              <a:rPr lang="ru-RU" sz="2800" dirty="0">
                <a:latin typeface="+mj-lt"/>
              </a:rPr>
              <a:t>Коллективист</a:t>
            </a:r>
          </a:p>
          <a:p>
            <a:pPr algn="ctr"/>
            <a:r>
              <a:rPr lang="ru-RU" sz="2800" dirty="0">
                <a:latin typeface="+mj-lt"/>
              </a:rPr>
              <a:t>Оценщик</a:t>
            </a:r>
          </a:p>
        </p:txBody>
      </p:sp>
      <p:sp>
        <p:nvSpPr>
          <p:cNvPr id="13" name="TextBox 12">
            <a:extLst>
              <a:ext uri="{FF2B5EF4-FFF2-40B4-BE49-F238E27FC236}">
                <a16:creationId xmlns:a16="http://schemas.microsoft.com/office/drawing/2014/main" id="{BF6215BB-2BCB-4025-9218-ED0A990A9D45}"/>
              </a:ext>
            </a:extLst>
          </p:cNvPr>
          <p:cNvSpPr txBox="1"/>
          <p:nvPr/>
        </p:nvSpPr>
        <p:spPr>
          <a:xfrm>
            <a:off x="4769922" y="3198414"/>
            <a:ext cx="2981739" cy="3231654"/>
          </a:xfrm>
          <a:prstGeom prst="rect">
            <a:avLst/>
          </a:prstGeom>
          <a:noFill/>
        </p:spPr>
        <p:txBody>
          <a:bodyPr wrap="square" rtlCol="0">
            <a:spAutoFit/>
          </a:bodyPr>
          <a:lstStyle/>
          <a:p>
            <a:pPr algn="ctr"/>
            <a:r>
              <a:rPr lang="ru-RU" sz="3600" dirty="0">
                <a:solidFill>
                  <a:srgbClr val="6839CF"/>
                </a:solidFill>
                <a:latin typeface="+mj-lt"/>
              </a:rPr>
              <a:t>Александра</a:t>
            </a:r>
          </a:p>
          <a:p>
            <a:pPr algn="ctr"/>
            <a:r>
              <a:rPr lang="en-US" sz="2800" dirty="0">
                <a:latin typeface="+mj-lt"/>
              </a:rPr>
              <a:t>Developer</a:t>
            </a:r>
          </a:p>
          <a:p>
            <a:pPr algn="ctr"/>
            <a:r>
              <a:rPr lang="en-US" sz="2800" dirty="0">
                <a:latin typeface="+mj-lt"/>
              </a:rPr>
              <a:t> Analyst</a:t>
            </a:r>
            <a:endParaRPr lang="ru-RU" sz="2800" dirty="0">
              <a:latin typeface="+mj-lt"/>
            </a:endParaRPr>
          </a:p>
          <a:p>
            <a:pPr algn="ctr"/>
            <a:r>
              <a:rPr lang="en-US" sz="2800" b="1" dirty="0">
                <a:solidFill>
                  <a:srgbClr val="FFCC00"/>
                </a:solidFill>
              </a:rPr>
              <a:t>INFJ</a:t>
            </a:r>
          </a:p>
          <a:p>
            <a:pPr algn="ctr"/>
            <a:r>
              <a:rPr lang="ru-RU" sz="2800" dirty="0">
                <a:latin typeface="+mj-lt"/>
              </a:rPr>
              <a:t>Доводчик</a:t>
            </a:r>
          </a:p>
          <a:p>
            <a:pPr algn="ctr"/>
            <a:r>
              <a:rPr lang="ru-RU" sz="2800" dirty="0">
                <a:latin typeface="+mj-lt"/>
              </a:rPr>
              <a:t>Исполнитель </a:t>
            </a:r>
          </a:p>
          <a:p>
            <a:pPr algn="ctr"/>
            <a:r>
              <a:rPr lang="ru-RU" sz="2800" dirty="0">
                <a:latin typeface="+mj-lt"/>
              </a:rPr>
              <a:t>Председатель</a:t>
            </a:r>
          </a:p>
        </p:txBody>
      </p:sp>
      <p:sp>
        <p:nvSpPr>
          <p:cNvPr id="19" name="TextBox 18">
            <a:extLst>
              <a:ext uri="{FF2B5EF4-FFF2-40B4-BE49-F238E27FC236}">
                <a16:creationId xmlns:a16="http://schemas.microsoft.com/office/drawing/2014/main" id="{07CB6D2F-D1D7-44B2-9FA2-D822D2E4EFD6}"/>
              </a:ext>
            </a:extLst>
          </p:cNvPr>
          <p:cNvSpPr txBox="1"/>
          <p:nvPr/>
        </p:nvSpPr>
        <p:spPr>
          <a:xfrm>
            <a:off x="1192694" y="2117240"/>
            <a:ext cx="4903306" cy="646331"/>
          </a:xfrm>
          <a:prstGeom prst="rect">
            <a:avLst/>
          </a:prstGeom>
          <a:noFill/>
        </p:spPr>
        <p:txBody>
          <a:bodyPr wrap="square" rtlCol="0">
            <a:spAutoFit/>
          </a:bodyPr>
          <a:lstStyle/>
          <a:p>
            <a:r>
              <a:rPr lang="ru-RU" sz="3600" dirty="0">
                <a:latin typeface="+mj-lt"/>
              </a:rPr>
              <a:t>Ваши роли в команде</a:t>
            </a:r>
          </a:p>
        </p:txBody>
      </p:sp>
      <p:sp>
        <p:nvSpPr>
          <p:cNvPr id="9" name="TextBox 8">
            <a:extLst>
              <a:ext uri="{FF2B5EF4-FFF2-40B4-BE49-F238E27FC236}">
                <a16:creationId xmlns:a16="http://schemas.microsoft.com/office/drawing/2014/main" id="{16C5909E-3EBF-484D-B544-788438E322E0}"/>
              </a:ext>
            </a:extLst>
          </p:cNvPr>
          <p:cNvSpPr txBox="1"/>
          <p:nvPr/>
        </p:nvSpPr>
        <p:spPr>
          <a:xfrm>
            <a:off x="7751661" y="3198414"/>
            <a:ext cx="2981739" cy="3231654"/>
          </a:xfrm>
          <a:prstGeom prst="rect">
            <a:avLst/>
          </a:prstGeom>
          <a:noFill/>
        </p:spPr>
        <p:txBody>
          <a:bodyPr wrap="square" rtlCol="0">
            <a:spAutoFit/>
          </a:bodyPr>
          <a:lstStyle/>
          <a:p>
            <a:pPr algn="ctr"/>
            <a:r>
              <a:rPr lang="ru-RU" sz="3600" dirty="0" err="1">
                <a:solidFill>
                  <a:srgbClr val="6839CF"/>
                </a:solidFill>
                <a:latin typeface="+mj-lt"/>
              </a:rPr>
              <a:t>Дагваноров</a:t>
            </a:r>
            <a:endParaRPr lang="ru-RU" sz="3600" dirty="0">
              <a:solidFill>
                <a:srgbClr val="6839CF"/>
              </a:solidFill>
              <a:latin typeface="+mj-lt"/>
            </a:endParaRPr>
          </a:p>
          <a:p>
            <a:pPr algn="ctr"/>
            <a:r>
              <a:rPr lang="en-US" sz="2800" dirty="0">
                <a:latin typeface="+mj-lt"/>
              </a:rPr>
              <a:t>Developer</a:t>
            </a:r>
          </a:p>
          <a:p>
            <a:pPr algn="ctr"/>
            <a:r>
              <a:rPr lang="en-US" sz="2800" dirty="0">
                <a:latin typeface="+mj-lt"/>
              </a:rPr>
              <a:t> Quality assurance</a:t>
            </a:r>
            <a:endParaRPr lang="ru-RU" sz="2800" dirty="0">
              <a:latin typeface="+mj-lt"/>
            </a:endParaRPr>
          </a:p>
          <a:p>
            <a:pPr algn="ctr"/>
            <a:r>
              <a:rPr lang="en-US" sz="2800" b="1" dirty="0">
                <a:solidFill>
                  <a:srgbClr val="FFCC00"/>
                </a:solidFill>
              </a:rPr>
              <a:t>INFJ</a:t>
            </a:r>
          </a:p>
          <a:p>
            <a:pPr algn="ctr"/>
            <a:r>
              <a:rPr lang="ru-RU" sz="2800" dirty="0">
                <a:latin typeface="+mj-lt"/>
              </a:rPr>
              <a:t>Разведчик  </a:t>
            </a:r>
          </a:p>
          <a:p>
            <a:pPr algn="ctr"/>
            <a:r>
              <a:rPr lang="ru-RU" sz="2800" dirty="0">
                <a:latin typeface="+mj-lt"/>
              </a:rPr>
              <a:t>Мыслитель Председатель </a:t>
            </a:r>
          </a:p>
        </p:txBody>
      </p:sp>
    </p:spTree>
    <p:extLst>
      <p:ext uri="{BB962C8B-B14F-4D97-AF65-F5344CB8AC3E}">
        <p14:creationId xmlns:p14="http://schemas.microsoft.com/office/powerpoint/2010/main" val="360347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fade">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fade">
                                      <p:cBhvr>
                                        <p:cTn id="37" dur="500"/>
                                        <p:tgtEl>
                                          <p:spTgt spid="12">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fade">
                                      <p:cBhvr>
                                        <p:cTn id="40" dur="500"/>
                                        <p:tgtEl>
                                          <p:spTgt spid="13">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animEffect transition="in" filter="fade">
                                      <p:cBhvr>
                                        <p:cTn id="45" dur="500"/>
                                        <p:tgtEl>
                                          <p:spTgt spid="13">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xEl>
                                              <p:pRg st="2" end="2"/>
                                            </p:txEl>
                                          </p:spTgt>
                                        </p:tgtEl>
                                        <p:attrNameLst>
                                          <p:attrName>style.visibility</p:attrName>
                                        </p:attrNameLst>
                                      </p:cBhvr>
                                      <p:to>
                                        <p:strVal val="visible"/>
                                      </p:to>
                                    </p:set>
                                    <p:animEffect transition="in" filter="fade">
                                      <p:cBhvr>
                                        <p:cTn id="50" dur="500"/>
                                        <p:tgtEl>
                                          <p:spTgt spid="13">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xEl>
                                              <p:pRg st="3" end="3"/>
                                            </p:txEl>
                                          </p:spTgt>
                                        </p:tgtEl>
                                        <p:attrNameLst>
                                          <p:attrName>style.visibility</p:attrName>
                                        </p:attrNameLst>
                                      </p:cBhvr>
                                      <p:to>
                                        <p:strVal val="visible"/>
                                      </p:to>
                                    </p:set>
                                    <p:animEffect transition="in" filter="fade">
                                      <p:cBhvr>
                                        <p:cTn id="55" dur="500"/>
                                        <p:tgtEl>
                                          <p:spTgt spid="13">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xEl>
                                              <p:pRg st="4" end="4"/>
                                            </p:txEl>
                                          </p:spTgt>
                                        </p:tgtEl>
                                        <p:attrNameLst>
                                          <p:attrName>style.visibility</p:attrName>
                                        </p:attrNameLst>
                                      </p:cBhvr>
                                      <p:to>
                                        <p:strVal val="visible"/>
                                      </p:to>
                                    </p:set>
                                    <p:animEffect transition="in" filter="fade">
                                      <p:cBhvr>
                                        <p:cTn id="60" dur="500"/>
                                        <p:tgtEl>
                                          <p:spTgt spid="13">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3">
                                            <p:txEl>
                                              <p:pRg st="5" end="5"/>
                                            </p:txEl>
                                          </p:spTgt>
                                        </p:tgtEl>
                                        <p:attrNameLst>
                                          <p:attrName>style.visibility</p:attrName>
                                        </p:attrNameLst>
                                      </p:cBhvr>
                                      <p:to>
                                        <p:strVal val="visible"/>
                                      </p:to>
                                    </p:set>
                                    <p:animEffect transition="in" filter="fade">
                                      <p:cBhvr>
                                        <p:cTn id="65" dur="500"/>
                                        <p:tgtEl>
                                          <p:spTgt spid="13">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3">
                                            <p:txEl>
                                              <p:pRg st="6" end="6"/>
                                            </p:txEl>
                                          </p:spTgt>
                                        </p:tgtEl>
                                        <p:attrNameLst>
                                          <p:attrName>style.visibility</p:attrName>
                                        </p:attrNameLst>
                                      </p:cBhvr>
                                      <p:to>
                                        <p:strVal val="visible"/>
                                      </p:to>
                                    </p:set>
                                    <p:animEffect transition="in" filter="fade">
                                      <p:cBhvr>
                                        <p:cTn id="70" dur="500"/>
                                        <p:tgtEl>
                                          <p:spTgt spid="13">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
                                            <p:txEl>
                                              <p:pRg st="0" end="0"/>
                                            </p:txEl>
                                          </p:spTgt>
                                        </p:tgtEl>
                                        <p:attrNameLst>
                                          <p:attrName>style.visibility</p:attrName>
                                        </p:attrNameLst>
                                      </p:cBhvr>
                                      <p:to>
                                        <p:strVal val="visible"/>
                                      </p:to>
                                    </p:set>
                                    <p:animEffect transition="in" filter="fade">
                                      <p:cBhvr>
                                        <p:cTn id="73" dur="500"/>
                                        <p:tgtEl>
                                          <p:spTgt spid="9">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
                                            <p:txEl>
                                              <p:pRg st="1" end="1"/>
                                            </p:txEl>
                                          </p:spTgt>
                                        </p:tgtEl>
                                        <p:attrNameLst>
                                          <p:attrName>style.visibility</p:attrName>
                                        </p:attrNameLst>
                                      </p:cBhvr>
                                      <p:to>
                                        <p:strVal val="visible"/>
                                      </p:to>
                                    </p:set>
                                    <p:animEffect transition="in" filter="fade">
                                      <p:cBhvr>
                                        <p:cTn id="78" dur="500"/>
                                        <p:tgtEl>
                                          <p:spTgt spid="9">
                                            <p:txEl>
                                              <p:pRg st="1" end="1"/>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9">
                                            <p:txEl>
                                              <p:pRg st="2" end="2"/>
                                            </p:txEl>
                                          </p:spTgt>
                                        </p:tgtEl>
                                        <p:attrNameLst>
                                          <p:attrName>style.visibility</p:attrName>
                                        </p:attrNameLst>
                                      </p:cBhvr>
                                      <p:to>
                                        <p:strVal val="visible"/>
                                      </p:to>
                                    </p:set>
                                    <p:animEffect transition="in" filter="fade">
                                      <p:cBhvr>
                                        <p:cTn id="83" dur="500"/>
                                        <p:tgtEl>
                                          <p:spTgt spid="9">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9">
                                            <p:txEl>
                                              <p:pRg st="3" end="3"/>
                                            </p:txEl>
                                          </p:spTgt>
                                        </p:tgtEl>
                                        <p:attrNameLst>
                                          <p:attrName>style.visibility</p:attrName>
                                        </p:attrNameLst>
                                      </p:cBhvr>
                                      <p:to>
                                        <p:strVal val="visible"/>
                                      </p:to>
                                    </p:set>
                                    <p:animEffect transition="in" filter="fade">
                                      <p:cBhvr>
                                        <p:cTn id="88" dur="500"/>
                                        <p:tgtEl>
                                          <p:spTgt spid="9">
                                            <p:txEl>
                                              <p:pRg st="3" end="3"/>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
                                            <p:txEl>
                                              <p:pRg st="4" end="4"/>
                                            </p:txEl>
                                          </p:spTgt>
                                        </p:tgtEl>
                                        <p:attrNameLst>
                                          <p:attrName>style.visibility</p:attrName>
                                        </p:attrNameLst>
                                      </p:cBhvr>
                                      <p:to>
                                        <p:strVal val="visible"/>
                                      </p:to>
                                    </p:set>
                                    <p:animEffect transition="in" filter="fade">
                                      <p:cBhvr>
                                        <p:cTn id="93" dur="500"/>
                                        <p:tgtEl>
                                          <p:spTgt spid="9">
                                            <p:txEl>
                                              <p:pRg st="4" end="4"/>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9">
                                            <p:txEl>
                                              <p:pRg st="5" end="5"/>
                                            </p:txEl>
                                          </p:spTgt>
                                        </p:tgtEl>
                                        <p:attrNameLst>
                                          <p:attrName>style.visibility</p:attrName>
                                        </p:attrNameLst>
                                      </p:cBhvr>
                                      <p:to>
                                        <p:strVal val="visible"/>
                                      </p:to>
                                    </p:set>
                                    <p:animEffect transition="in" filter="fade">
                                      <p:cBhvr>
                                        <p:cTn id="9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B5823C8-DF12-4309-9305-911492B8C15C}"/>
              </a:ext>
            </a:extLst>
          </p:cNvPr>
          <p:cNvPicPr>
            <a:picLocks noChangeAspect="1"/>
          </p:cNvPicPr>
          <p:nvPr/>
        </p:nvPicPr>
        <p:blipFill rotWithShape="1">
          <a:blip r:embed="rId3"/>
          <a:srcRect l="18386" t="10248" r="24041" b="5943"/>
          <a:stretch/>
        </p:blipFill>
        <p:spPr>
          <a:xfrm>
            <a:off x="0" y="1"/>
            <a:ext cx="8375375" cy="6858000"/>
          </a:xfrm>
          <a:prstGeom prst="rect">
            <a:avLst/>
          </a:prstGeom>
        </p:spPr>
      </p:pic>
      <p:pic>
        <p:nvPicPr>
          <p:cNvPr id="3" name="Рисунок 2">
            <a:extLst>
              <a:ext uri="{FF2B5EF4-FFF2-40B4-BE49-F238E27FC236}">
                <a16:creationId xmlns:a16="http://schemas.microsoft.com/office/drawing/2014/main" id="{D5113ECE-F073-48A0-AC9E-22479D2CA999}"/>
              </a:ext>
            </a:extLst>
          </p:cNvPr>
          <p:cNvPicPr>
            <a:picLocks noChangeAspect="1"/>
          </p:cNvPicPr>
          <p:nvPr/>
        </p:nvPicPr>
        <p:blipFill rotWithShape="1">
          <a:blip r:embed="rId4"/>
          <a:srcRect l="10158" t="21265" r="68292" b="9873"/>
          <a:stretch/>
        </p:blipFill>
        <p:spPr>
          <a:xfrm>
            <a:off x="8375375" y="-1842"/>
            <a:ext cx="3816626" cy="6859842"/>
          </a:xfrm>
          <a:prstGeom prst="rect">
            <a:avLst/>
          </a:prstGeom>
        </p:spPr>
      </p:pic>
    </p:spTree>
    <p:extLst>
      <p:ext uri="{BB962C8B-B14F-4D97-AF65-F5344CB8AC3E}">
        <p14:creationId xmlns:p14="http://schemas.microsoft.com/office/powerpoint/2010/main" val="3986003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2F97B39-8DE2-4D52-980B-BE7C749EA59F}"/>
              </a:ext>
            </a:extLst>
          </p:cNvPr>
          <p:cNvPicPr>
            <a:picLocks noChangeAspect="1"/>
          </p:cNvPicPr>
          <p:nvPr/>
        </p:nvPicPr>
        <p:blipFill rotWithShape="1">
          <a:blip r:embed="rId3"/>
          <a:srcRect l="1047" t="10698" r="1889" b="5324"/>
          <a:stretch/>
        </p:blipFill>
        <p:spPr>
          <a:xfrm>
            <a:off x="178981" y="1098771"/>
            <a:ext cx="11834038" cy="5759229"/>
          </a:xfrm>
          <a:prstGeom prst="rect">
            <a:avLst/>
          </a:prstGeom>
        </p:spPr>
      </p:pic>
    </p:spTree>
    <p:extLst>
      <p:ext uri="{BB962C8B-B14F-4D97-AF65-F5344CB8AC3E}">
        <p14:creationId xmlns:p14="http://schemas.microsoft.com/office/powerpoint/2010/main" val="2268044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p.userapi.com/c846419/v846419394/1af3fb/zvmzCZf-Buw.jpg">
            <a:extLst>
              <a:ext uri="{FF2B5EF4-FFF2-40B4-BE49-F238E27FC236}">
                <a16:creationId xmlns:a16="http://schemas.microsoft.com/office/drawing/2014/main" id="{09780325-3673-45A4-A554-A035644F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1926"/>
            <a:ext cx="12210106" cy="697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2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AC7794DD-A06E-4C6B-8515-677D873528DF}"/>
              </a:ext>
            </a:extLst>
          </p:cNvPr>
          <p:cNvPicPr>
            <a:picLocks noChangeAspect="1"/>
          </p:cNvPicPr>
          <p:nvPr/>
        </p:nvPicPr>
        <p:blipFill rotWithShape="1">
          <a:blip r:embed="rId3"/>
          <a:srcRect l="10044" t="45000" r="68259" b="36190"/>
          <a:stretch/>
        </p:blipFill>
        <p:spPr>
          <a:xfrm>
            <a:off x="8024847" y="56087"/>
            <a:ext cx="4152006" cy="2024743"/>
          </a:xfrm>
          <a:prstGeom prst="rect">
            <a:avLst/>
          </a:prstGeom>
        </p:spPr>
      </p:pic>
      <p:sp>
        <p:nvSpPr>
          <p:cNvPr id="3" name="TextBox 2">
            <a:extLst>
              <a:ext uri="{FF2B5EF4-FFF2-40B4-BE49-F238E27FC236}">
                <a16:creationId xmlns:a16="http://schemas.microsoft.com/office/drawing/2014/main" id="{6B3F41CE-5B02-4EE1-BE4E-29B7AA1CC9E1}"/>
              </a:ext>
            </a:extLst>
          </p:cNvPr>
          <p:cNvSpPr txBox="1"/>
          <p:nvPr/>
        </p:nvSpPr>
        <p:spPr>
          <a:xfrm>
            <a:off x="424543" y="530271"/>
            <a:ext cx="7135586" cy="1815882"/>
          </a:xfrm>
          <a:prstGeom prst="rect">
            <a:avLst/>
          </a:prstGeom>
          <a:noFill/>
        </p:spPr>
        <p:txBody>
          <a:bodyPr wrap="square" rtlCol="0">
            <a:spAutoFit/>
          </a:bodyPr>
          <a:lstStyle/>
          <a:p>
            <a:r>
              <a:rPr lang="en-US" sz="2800" dirty="0">
                <a:latin typeface="+mj-lt"/>
              </a:rPr>
              <a:t>Alice-skill masters </a:t>
            </a:r>
            <a:r>
              <a:rPr lang="ru-RU" sz="2800" dirty="0">
                <a:latin typeface="+mj-lt"/>
              </a:rPr>
              <a:t>сделали уникальный навык для меня, который поможет абитуриентам найти ответы на самые часто-задаваемые вопросы во время приемной кампании</a:t>
            </a:r>
          </a:p>
        </p:txBody>
      </p:sp>
      <p:sp>
        <p:nvSpPr>
          <p:cNvPr id="4" name="TextBox 3">
            <a:extLst>
              <a:ext uri="{FF2B5EF4-FFF2-40B4-BE49-F238E27FC236}">
                <a16:creationId xmlns:a16="http://schemas.microsoft.com/office/drawing/2014/main" id="{56E0D0D6-C0E3-4A99-9BE2-7F4F4C3B36A3}"/>
              </a:ext>
            </a:extLst>
          </p:cNvPr>
          <p:cNvSpPr txBox="1"/>
          <p:nvPr/>
        </p:nvSpPr>
        <p:spPr>
          <a:xfrm>
            <a:off x="424542" y="3195935"/>
            <a:ext cx="11462657" cy="830997"/>
          </a:xfrm>
          <a:prstGeom prst="rect">
            <a:avLst/>
          </a:prstGeom>
          <a:noFill/>
        </p:spPr>
        <p:txBody>
          <a:bodyPr wrap="square" rtlCol="0">
            <a:spAutoFit/>
          </a:bodyPr>
          <a:lstStyle/>
          <a:p>
            <a:r>
              <a:rPr lang="ru-RU" sz="2400" dirty="0"/>
              <a:t>Если кто-то усомнился в уникальности навыка, пусть посмотрит на оценки из таблицы сравнения конкурентов…</a:t>
            </a:r>
          </a:p>
        </p:txBody>
      </p:sp>
      <p:pic>
        <p:nvPicPr>
          <p:cNvPr id="5" name="Рисунок 4">
            <a:extLst>
              <a:ext uri="{FF2B5EF4-FFF2-40B4-BE49-F238E27FC236}">
                <a16:creationId xmlns:a16="http://schemas.microsoft.com/office/drawing/2014/main" id="{921D1870-06E9-4EA6-9668-B5A453458E2F}"/>
              </a:ext>
            </a:extLst>
          </p:cNvPr>
          <p:cNvPicPr>
            <a:picLocks noChangeAspect="1"/>
          </p:cNvPicPr>
          <p:nvPr/>
        </p:nvPicPr>
        <p:blipFill rotWithShape="1">
          <a:blip r:embed="rId4"/>
          <a:srcRect l="30673" t="41047" r="27274" b="32311"/>
          <a:stretch/>
        </p:blipFill>
        <p:spPr>
          <a:xfrm>
            <a:off x="4115937" y="4158326"/>
            <a:ext cx="6888383" cy="2454746"/>
          </a:xfrm>
          <a:prstGeom prst="rect">
            <a:avLst/>
          </a:prstGeom>
          <a:effectLst>
            <a:softEdge rad="0"/>
          </a:effectLst>
        </p:spPr>
      </p:pic>
      <p:pic>
        <p:nvPicPr>
          <p:cNvPr id="7" name="Рисунок 6">
            <a:extLst>
              <a:ext uri="{FF2B5EF4-FFF2-40B4-BE49-F238E27FC236}">
                <a16:creationId xmlns:a16="http://schemas.microsoft.com/office/drawing/2014/main" id="{3C572D54-B800-483F-9037-5704C52469C3}"/>
              </a:ext>
            </a:extLst>
          </p:cNvPr>
          <p:cNvPicPr>
            <a:picLocks noChangeAspect="1"/>
          </p:cNvPicPr>
          <p:nvPr/>
        </p:nvPicPr>
        <p:blipFill>
          <a:blip r:embed="rId5"/>
          <a:stretch>
            <a:fillRect/>
          </a:stretch>
        </p:blipFill>
        <p:spPr>
          <a:xfrm>
            <a:off x="3992336" y="3957063"/>
            <a:ext cx="7108552" cy="1109568"/>
          </a:xfrm>
          <a:prstGeom prst="rect">
            <a:avLst/>
          </a:prstGeom>
          <a:ln>
            <a:noFill/>
          </a:ln>
          <a:effectLst>
            <a:softEdge rad="112500"/>
          </a:effectLst>
        </p:spPr>
      </p:pic>
    </p:spTree>
    <p:extLst>
      <p:ext uri="{BB962C8B-B14F-4D97-AF65-F5344CB8AC3E}">
        <p14:creationId xmlns:p14="http://schemas.microsoft.com/office/powerpoint/2010/main" val="126660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Диаграмма 5">
            <a:extLst>
              <a:ext uri="{FF2B5EF4-FFF2-40B4-BE49-F238E27FC236}">
                <a16:creationId xmlns:a16="http://schemas.microsoft.com/office/drawing/2014/main" id="{00000000-0008-0000-0000-000002000000}"/>
              </a:ext>
            </a:extLst>
          </p:cNvPr>
          <p:cNvGraphicFramePr/>
          <p:nvPr>
            <p:extLst>
              <p:ext uri="{D42A27DB-BD31-4B8C-83A1-F6EECF244321}">
                <p14:modId xmlns:p14="http://schemas.microsoft.com/office/powerpoint/2010/main" val="736317162"/>
              </p:ext>
            </p:extLst>
          </p:nvPr>
        </p:nvGraphicFramePr>
        <p:xfrm>
          <a:off x="3856383" y="2395330"/>
          <a:ext cx="7596503" cy="4055166"/>
        </p:xfrm>
        <a:graphic>
          <a:graphicData uri="http://schemas.openxmlformats.org/drawingml/2006/chart">
            <c:chart xmlns:c="http://schemas.openxmlformats.org/drawingml/2006/chart" xmlns:r="http://schemas.openxmlformats.org/officeDocument/2006/relationships" r:id="rId3"/>
          </a:graphicData>
        </a:graphic>
      </p:graphicFrame>
      <p:pic>
        <p:nvPicPr>
          <p:cNvPr id="2" name="Рисунок 1">
            <a:extLst>
              <a:ext uri="{FF2B5EF4-FFF2-40B4-BE49-F238E27FC236}">
                <a16:creationId xmlns:a16="http://schemas.microsoft.com/office/drawing/2014/main" id="{830F951A-27B1-416F-9A97-BB03B647F58E}"/>
              </a:ext>
            </a:extLst>
          </p:cNvPr>
          <p:cNvPicPr>
            <a:picLocks noChangeAspect="1"/>
          </p:cNvPicPr>
          <p:nvPr/>
        </p:nvPicPr>
        <p:blipFill rotWithShape="1">
          <a:blip r:embed="rId4"/>
          <a:srcRect l="10053" t="50000" r="68165" b="35745"/>
          <a:stretch/>
        </p:blipFill>
        <p:spPr>
          <a:xfrm>
            <a:off x="8385244" y="0"/>
            <a:ext cx="3765475" cy="1386191"/>
          </a:xfrm>
          <a:prstGeom prst="rect">
            <a:avLst/>
          </a:prstGeom>
        </p:spPr>
      </p:pic>
      <p:graphicFrame>
        <p:nvGraphicFramePr>
          <p:cNvPr id="4" name="Таблица 3">
            <a:extLst>
              <a:ext uri="{FF2B5EF4-FFF2-40B4-BE49-F238E27FC236}">
                <a16:creationId xmlns:a16="http://schemas.microsoft.com/office/drawing/2014/main" id="{C92D3F29-39CF-4DF3-AECC-19E2FCD46721}"/>
              </a:ext>
            </a:extLst>
          </p:cNvPr>
          <p:cNvGraphicFramePr>
            <a:graphicFrameLocks noGrp="1"/>
          </p:cNvGraphicFramePr>
          <p:nvPr>
            <p:extLst>
              <p:ext uri="{D42A27DB-BD31-4B8C-83A1-F6EECF244321}">
                <p14:modId xmlns:p14="http://schemas.microsoft.com/office/powerpoint/2010/main" val="3218001378"/>
              </p:ext>
            </p:extLst>
          </p:nvPr>
        </p:nvGraphicFramePr>
        <p:xfrm>
          <a:off x="739114" y="1386191"/>
          <a:ext cx="4596544" cy="2196555"/>
        </p:xfrm>
        <a:graphic>
          <a:graphicData uri="http://schemas.openxmlformats.org/drawingml/2006/table">
            <a:tbl>
              <a:tblPr firstRow="1" firstCol="1" bandRow="1"/>
              <a:tblGrid>
                <a:gridCol w="304026">
                  <a:extLst>
                    <a:ext uri="{9D8B030D-6E8A-4147-A177-3AD203B41FA5}">
                      <a16:colId xmlns:a16="http://schemas.microsoft.com/office/drawing/2014/main" val="2889927969"/>
                    </a:ext>
                  </a:extLst>
                </a:gridCol>
                <a:gridCol w="2046616">
                  <a:extLst>
                    <a:ext uri="{9D8B030D-6E8A-4147-A177-3AD203B41FA5}">
                      <a16:colId xmlns:a16="http://schemas.microsoft.com/office/drawing/2014/main" val="2676029796"/>
                    </a:ext>
                  </a:extLst>
                </a:gridCol>
                <a:gridCol w="1280989">
                  <a:extLst>
                    <a:ext uri="{9D8B030D-6E8A-4147-A177-3AD203B41FA5}">
                      <a16:colId xmlns:a16="http://schemas.microsoft.com/office/drawing/2014/main" val="2768510798"/>
                    </a:ext>
                  </a:extLst>
                </a:gridCol>
                <a:gridCol w="964913">
                  <a:extLst>
                    <a:ext uri="{9D8B030D-6E8A-4147-A177-3AD203B41FA5}">
                      <a16:colId xmlns:a16="http://schemas.microsoft.com/office/drawing/2014/main" val="2961503701"/>
                    </a:ext>
                  </a:extLst>
                </a:gridCol>
              </a:tblGrid>
              <a:tr h="417534">
                <a:tc>
                  <a:txBody>
                    <a:bodyPr/>
                    <a:lstStyle/>
                    <a:p>
                      <a:pP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 </a:t>
                      </a:r>
                      <a:endParaRPr lang="ru-RU" sz="1100" b="0">
                        <a:effectLst/>
                        <a:latin typeface="+mj-lt"/>
                        <a:ea typeface="Times New Roman" panose="02020603050405020304" pitchFamily="18" charset="0"/>
                        <a:cs typeface="Times New Roman" panose="02020603050405020304" pitchFamily="18" charset="0"/>
                      </a:endParaRPr>
                    </a:p>
                    <a:p>
                      <a:pP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 </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Стейкхолдер/Группа стейкхолдеров</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Отношение</a:t>
                      </a:r>
                      <a:endParaRPr lang="ru-RU" sz="1100" b="0">
                        <a:effectLst/>
                        <a:latin typeface="+mj-lt"/>
                        <a:ea typeface="Times New Roman" panose="02020603050405020304" pitchFamily="18" charset="0"/>
                        <a:cs typeface="Times New Roman" panose="02020603050405020304" pitchFamily="18" charset="0"/>
                      </a:endParaRPr>
                    </a:p>
                    <a:p>
                      <a:pP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(-5/+5)</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dirty="0">
                          <a:solidFill>
                            <a:srgbClr val="000000"/>
                          </a:solidFill>
                          <a:effectLst/>
                          <a:latin typeface="+mj-lt"/>
                          <a:ea typeface="Times New Roman" panose="02020603050405020304" pitchFamily="18" charset="0"/>
                          <a:cs typeface="Times New Roman" panose="02020603050405020304" pitchFamily="18" charset="0"/>
                        </a:rPr>
                        <a:t>Влияние</a:t>
                      </a:r>
                      <a:endParaRPr lang="ru-RU" sz="1100" b="0" dirty="0">
                        <a:effectLst/>
                        <a:latin typeface="+mj-lt"/>
                        <a:ea typeface="Times New Roman" panose="02020603050405020304" pitchFamily="18" charset="0"/>
                        <a:cs typeface="Times New Roman" panose="02020603050405020304" pitchFamily="18" charset="0"/>
                      </a:endParaRPr>
                    </a:p>
                    <a:p>
                      <a:pPr>
                        <a:lnSpc>
                          <a:spcPct val="107000"/>
                        </a:lnSpc>
                        <a:spcAft>
                          <a:spcPts val="0"/>
                        </a:spcAft>
                      </a:pPr>
                      <a:r>
                        <a:rPr lang="ru-RU" sz="1100" b="0" dirty="0">
                          <a:solidFill>
                            <a:srgbClr val="000000"/>
                          </a:solidFill>
                          <a:effectLst/>
                          <a:latin typeface="+mj-lt"/>
                          <a:ea typeface="Times New Roman" panose="02020603050405020304" pitchFamily="18" charset="0"/>
                          <a:cs typeface="Times New Roman" panose="02020603050405020304" pitchFamily="18" charset="0"/>
                        </a:rPr>
                        <a:t>(0-5)</a:t>
                      </a:r>
                      <a:endParaRPr lang="ru-RU" sz="1100" b="0" dirty="0">
                        <a:effectLst/>
                        <a:latin typeface="+mj-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extLst>
                  <a:ext uri="{0D108BD9-81ED-4DB2-BD59-A6C34878D82A}">
                    <a16:rowId xmlns:a16="http://schemas.microsoft.com/office/drawing/2014/main" val="3155389791"/>
                  </a:ext>
                </a:extLst>
              </a:tr>
              <a:tr h="250807">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1</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a:effectLst/>
                          <a:latin typeface="+mj-lt"/>
                          <a:ea typeface="Times New Roman" panose="02020603050405020304" pitchFamily="18" charset="0"/>
                          <a:cs typeface="Times New Roman" panose="02020603050405020304" pitchFamily="18" charset="0"/>
                        </a:rPr>
                        <a:t>Заказчик</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5</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5</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extLst>
                  <a:ext uri="{0D108BD9-81ED-4DB2-BD59-A6C34878D82A}">
                    <a16:rowId xmlns:a16="http://schemas.microsoft.com/office/drawing/2014/main" val="1689248487"/>
                  </a:ext>
                </a:extLst>
              </a:tr>
              <a:tr h="250807">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2</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a:effectLst/>
                          <a:latin typeface="+mj-lt"/>
                          <a:ea typeface="Times New Roman" panose="02020603050405020304" pitchFamily="18" charset="0"/>
                          <a:cs typeface="Times New Roman" panose="02020603050405020304" pitchFamily="18" charset="0"/>
                        </a:rPr>
                        <a:t>Кураторы проектов</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4CC"/>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3</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4CC"/>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5</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4CC"/>
                    </a:solidFill>
                  </a:tcPr>
                </a:tc>
                <a:extLst>
                  <a:ext uri="{0D108BD9-81ED-4DB2-BD59-A6C34878D82A}">
                    <a16:rowId xmlns:a16="http://schemas.microsoft.com/office/drawing/2014/main" val="2299721323"/>
                  </a:ext>
                </a:extLst>
              </a:tr>
              <a:tr h="268325">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3</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a:effectLst/>
                          <a:latin typeface="+mj-lt"/>
                          <a:ea typeface="Times New Roman" panose="02020603050405020304" pitchFamily="18" charset="0"/>
                          <a:cs typeface="Times New Roman" panose="02020603050405020304" pitchFamily="18" charset="0"/>
                        </a:rPr>
                        <a:t>Руководители департамента</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2</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2</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extLst>
                  <a:ext uri="{0D108BD9-81ED-4DB2-BD59-A6C34878D82A}">
                    <a16:rowId xmlns:a16="http://schemas.microsoft.com/office/drawing/2014/main" val="4140517396"/>
                  </a:ext>
                </a:extLst>
              </a:tr>
              <a:tr h="250807">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4</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a:effectLst/>
                          <a:latin typeface="+mj-lt"/>
                          <a:ea typeface="Times New Roman" panose="02020603050405020304" pitchFamily="18" charset="0"/>
                          <a:cs typeface="Times New Roman" panose="02020603050405020304" pitchFamily="18" charset="0"/>
                        </a:rPr>
                        <a:t>Другие команды</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4CC"/>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-5</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4CC"/>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0</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4CC"/>
                    </a:solidFill>
                  </a:tcPr>
                </a:tc>
                <a:extLst>
                  <a:ext uri="{0D108BD9-81ED-4DB2-BD59-A6C34878D82A}">
                    <a16:rowId xmlns:a16="http://schemas.microsoft.com/office/drawing/2014/main" val="4157285508"/>
                  </a:ext>
                </a:extLst>
              </a:tr>
              <a:tr h="250807">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5</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a:effectLst/>
                          <a:latin typeface="+mj-lt"/>
                          <a:ea typeface="Times New Roman" panose="02020603050405020304" pitchFamily="18" charset="0"/>
                          <a:cs typeface="Times New Roman" panose="02020603050405020304" pitchFamily="18" charset="0"/>
                        </a:rPr>
                        <a:t>Пользователи</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tc>
                  <a:txBody>
                    <a:bodyPr/>
                    <a:lstStyle/>
                    <a:p>
                      <a:pPr algn="r">
                        <a:lnSpc>
                          <a:spcPct val="107000"/>
                        </a:lnSpc>
                        <a:spcAft>
                          <a:spcPts val="0"/>
                        </a:spcAft>
                      </a:pPr>
                      <a:r>
                        <a:rPr lang="ru-RU" sz="1100" b="0" dirty="0">
                          <a:solidFill>
                            <a:srgbClr val="000000"/>
                          </a:solidFill>
                          <a:effectLst/>
                          <a:latin typeface="+mj-lt"/>
                          <a:ea typeface="Times New Roman" panose="02020603050405020304" pitchFamily="18" charset="0"/>
                          <a:cs typeface="Times New Roman" panose="02020603050405020304" pitchFamily="18" charset="0"/>
                        </a:rPr>
                        <a:t>2</a:t>
                      </a:r>
                      <a:endParaRPr lang="ru-RU" sz="1100" b="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0</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extLst>
                  <a:ext uri="{0D108BD9-81ED-4DB2-BD59-A6C34878D82A}">
                    <a16:rowId xmlns:a16="http://schemas.microsoft.com/office/drawing/2014/main" val="283647159"/>
                  </a:ext>
                </a:extLst>
              </a:tr>
              <a:tr h="256661">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6</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dirty="0">
                          <a:effectLst/>
                          <a:latin typeface="+mj-lt"/>
                          <a:ea typeface="Times New Roman" panose="02020603050405020304" pitchFamily="18" charset="0"/>
                          <a:cs typeface="Times New Roman" panose="02020603050405020304" pitchFamily="18" charset="0"/>
                        </a:rPr>
                        <a:t>Команда разработчиков</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4CC"/>
                    </a:solidFill>
                  </a:tcPr>
                </a:tc>
                <a:tc>
                  <a:txBody>
                    <a:bodyPr/>
                    <a:lstStyle/>
                    <a:p>
                      <a:pPr algn="r">
                        <a:lnSpc>
                          <a:spcPct val="107000"/>
                        </a:lnSpc>
                        <a:spcAft>
                          <a:spcPts val="0"/>
                        </a:spcAft>
                      </a:pPr>
                      <a:r>
                        <a:rPr lang="ru-RU" sz="1100" b="0" dirty="0">
                          <a:solidFill>
                            <a:srgbClr val="000000"/>
                          </a:solidFill>
                          <a:effectLst/>
                          <a:latin typeface="+mj-lt"/>
                          <a:ea typeface="Times New Roman" panose="02020603050405020304" pitchFamily="18" charset="0"/>
                          <a:cs typeface="Times New Roman" panose="02020603050405020304" pitchFamily="18" charset="0"/>
                        </a:rPr>
                        <a:t>5</a:t>
                      </a:r>
                      <a:endParaRPr lang="ru-RU" sz="1100" b="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4CC"/>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5</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4CC"/>
                    </a:solidFill>
                  </a:tcPr>
                </a:tc>
                <a:extLst>
                  <a:ext uri="{0D108BD9-81ED-4DB2-BD59-A6C34878D82A}">
                    <a16:rowId xmlns:a16="http://schemas.microsoft.com/office/drawing/2014/main" val="2423149205"/>
                  </a:ext>
                </a:extLst>
              </a:tr>
              <a:tr h="250807">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7</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nSpc>
                          <a:spcPct val="107000"/>
                        </a:lnSpc>
                        <a:spcAft>
                          <a:spcPts val="0"/>
                        </a:spcAft>
                      </a:pPr>
                      <a:r>
                        <a:rPr lang="ru-RU" sz="1100" b="0">
                          <a:effectLst/>
                          <a:latin typeface="+mj-lt"/>
                          <a:ea typeface="Times New Roman" panose="02020603050405020304" pitchFamily="18" charset="0"/>
                          <a:cs typeface="Times New Roman" panose="02020603050405020304" pitchFamily="18" charset="0"/>
                        </a:rPr>
                        <a:t>Абитуриенты</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tc>
                  <a:txBody>
                    <a:bodyPr/>
                    <a:lstStyle/>
                    <a:p>
                      <a:pPr algn="r">
                        <a:lnSpc>
                          <a:spcPct val="107000"/>
                        </a:lnSpc>
                        <a:spcAft>
                          <a:spcPts val="0"/>
                        </a:spcAft>
                      </a:pPr>
                      <a:r>
                        <a:rPr lang="ru-RU" sz="1100" b="0">
                          <a:solidFill>
                            <a:srgbClr val="000000"/>
                          </a:solidFill>
                          <a:effectLst/>
                          <a:latin typeface="+mj-lt"/>
                          <a:ea typeface="Times New Roman" panose="02020603050405020304" pitchFamily="18" charset="0"/>
                          <a:cs typeface="Times New Roman" panose="02020603050405020304" pitchFamily="18" charset="0"/>
                        </a:rPr>
                        <a:t>5</a:t>
                      </a:r>
                      <a:endParaRPr lang="ru-RU" sz="1100" b="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tc>
                  <a:txBody>
                    <a:bodyPr/>
                    <a:lstStyle/>
                    <a:p>
                      <a:pPr algn="r">
                        <a:lnSpc>
                          <a:spcPct val="107000"/>
                        </a:lnSpc>
                        <a:spcAft>
                          <a:spcPts val="0"/>
                        </a:spcAft>
                      </a:pPr>
                      <a:r>
                        <a:rPr lang="ru-RU" sz="1100" b="0" dirty="0">
                          <a:solidFill>
                            <a:srgbClr val="000000"/>
                          </a:solidFill>
                          <a:effectLst/>
                          <a:latin typeface="+mj-lt"/>
                          <a:ea typeface="Times New Roman" panose="02020603050405020304" pitchFamily="18" charset="0"/>
                          <a:cs typeface="Times New Roman" panose="02020603050405020304" pitchFamily="18" charset="0"/>
                        </a:rPr>
                        <a:t>0</a:t>
                      </a:r>
                      <a:endParaRPr lang="ru-RU" sz="1100" b="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99"/>
                    </a:solidFill>
                  </a:tcPr>
                </a:tc>
                <a:extLst>
                  <a:ext uri="{0D108BD9-81ED-4DB2-BD59-A6C34878D82A}">
                    <a16:rowId xmlns:a16="http://schemas.microsoft.com/office/drawing/2014/main" val="1146549198"/>
                  </a:ext>
                </a:extLst>
              </a:tr>
            </a:tbl>
          </a:graphicData>
        </a:graphic>
      </p:graphicFrame>
    </p:spTree>
    <p:extLst>
      <p:ext uri="{BB962C8B-B14F-4D97-AF65-F5344CB8AC3E}">
        <p14:creationId xmlns:p14="http://schemas.microsoft.com/office/powerpoint/2010/main" val="2991589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13C329D-CE47-444B-B4CD-6F5668F3FEF4}"/>
              </a:ext>
            </a:extLst>
          </p:cNvPr>
          <p:cNvPicPr>
            <a:picLocks noChangeAspect="1"/>
          </p:cNvPicPr>
          <p:nvPr/>
        </p:nvPicPr>
        <p:blipFill>
          <a:blip r:embed="rId3"/>
          <a:stretch>
            <a:fillRect/>
          </a:stretch>
        </p:blipFill>
        <p:spPr>
          <a:xfrm>
            <a:off x="914399" y="151931"/>
            <a:ext cx="10299597" cy="6513912"/>
          </a:xfrm>
          <a:prstGeom prst="rect">
            <a:avLst/>
          </a:prstGeom>
        </p:spPr>
      </p:pic>
      <p:sp>
        <p:nvSpPr>
          <p:cNvPr id="2" name="TextBox 1">
            <a:extLst>
              <a:ext uri="{FF2B5EF4-FFF2-40B4-BE49-F238E27FC236}">
                <a16:creationId xmlns:a16="http://schemas.microsoft.com/office/drawing/2014/main" id="{2A08FD98-43A2-4A6E-8B31-94F3F4239D58}"/>
              </a:ext>
            </a:extLst>
          </p:cNvPr>
          <p:cNvSpPr txBox="1"/>
          <p:nvPr/>
        </p:nvSpPr>
        <p:spPr>
          <a:xfrm>
            <a:off x="3116062" y="5592932"/>
            <a:ext cx="3391270" cy="369332"/>
          </a:xfrm>
          <a:prstGeom prst="rect">
            <a:avLst/>
          </a:prstGeom>
          <a:noFill/>
        </p:spPr>
        <p:txBody>
          <a:bodyPr wrap="square" rtlCol="0">
            <a:spAutoFit/>
          </a:bodyPr>
          <a:lstStyle/>
          <a:p>
            <a:r>
              <a:rPr lang="en-US" dirty="0">
                <a:latin typeface="+mj-lt"/>
              </a:rPr>
              <a:t>DFD </a:t>
            </a:r>
            <a:r>
              <a:rPr lang="ru-RU" dirty="0">
                <a:latin typeface="+mj-lt"/>
              </a:rPr>
              <a:t>диаграмма</a:t>
            </a:r>
          </a:p>
        </p:txBody>
      </p:sp>
    </p:spTree>
    <p:extLst>
      <p:ext uri="{BB962C8B-B14F-4D97-AF65-F5344CB8AC3E}">
        <p14:creationId xmlns:p14="http://schemas.microsoft.com/office/powerpoint/2010/main" val="2933113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Другая 9">
    <a:dk1>
      <a:sysClr val="windowText" lastClr="000000"/>
    </a:dk1>
    <a:lt1>
      <a:sysClr val="window" lastClr="FFFFFF"/>
    </a:lt1>
    <a:dk2>
      <a:srgbClr val="666666"/>
    </a:dk2>
    <a:lt2>
      <a:srgbClr val="D2D2D2"/>
    </a:lt2>
    <a:accent1>
      <a:srgbClr val="00BC00"/>
    </a:accent1>
    <a:accent2>
      <a:srgbClr val="6838D1"/>
    </a:accent2>
    <a:accent3>
      <a:srgbClr val="FFCC00"/>
    </a:accent3>
    <a:accent4>
      <a:srgbClr val="027BF3"/>
    </a:accent4>
    <a:accent5>
      <a:srgbClr val="E51400"/>
    </a:accent5>
    <a:accent6>
      <a:srgbClr val="9D9D9D"/>
    </a:accent6>
    <a:hlink>
      <a:srgbClr val="17BBFD"/>
    </a:hlink>
    <a:folHlink>
      <a:srgbClr val="B2B2B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498</TotalTime>
  <Words>1309</Words>
  <Application>Microsoft Office PowerPoint</Application>
  <PresentationFormat>Широкоэкранный</PresentationFormat>
  <Paragraphs>336</Paragraphs>
  <Slides>22</Slides>
  <Notes>19</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22</vt:i4>
      </vt:variant>
    </vt:vector>
  </HeadingPairs>
  <TitlesOfParts>
    <vt:vector size="27" baseType="lpstr">
      <vt:lpstr>Arial</vt:lpstr>
      <vt:lpstr>Calibri</vt:lpstr>
      <vt:lpstr>Calibri Light</vt:lpstr>
      <vt:lpstr>Wingdings</vt:lpstr>
      <vt:lpstr>Office Theme</vt:lpstr>
      <vt:lpstr>Alice-skill</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Диаграмма Ганта</vt:lpstr>
      <vt:lpstr>Demo</vt:lpstr>
      <vt:lpstr>Команда использовала такие  технологии, как </vt:lpstr>
      <vt:lpstr>Github покажет историю развития проекта</vt:lpstr>
      <vt:lpstr>Пока что – никак(</vt:lpstr>
      <vt:lpstr>Про заказчика</vt:lpstr>
      <vt:lpstr>Да вот что</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Alex</dc:creator>
  <cp:lastModifiedBy>Александра Борисова</cp:lastModifiedBy>
  <cp:revision>38</cp:revision>
  <dcterms:created xsi:type="dcterms:W3CDTF">2019-02-27T14:26:34Z</dcterms:created>
  <dcterms:modified xsi:type="dcterms:W3CDTF">2019-02-28T14:52:56Z</dcterms:modified>
</cp:coreProperties>
</file>